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4" r:id="rId3"/>
    <p:sldId id="290" r:id="rId4"/>
    <p:sldId id="291" r:id="rId5"/>
    <p:sldId id="292" r:id="rId6"/>
    <p:sldId id="293" r:id="rId7"/>
    <p:sldId id="294" r:id="rId8"/>
    <p:sldId id="289" r:id="rId9"/>
    <p:sldId id="285" r:id="rId10"/>
    <p:sldId id="286" r:id="rId11"/>
    <p:sldId id="287" r:id="rId12"/>
    <p:sldId id="288" r:id="rId13"/>
    <p:sldId id="295" r:id="rId14"/>
    <p:sldId id="296" r:id="rId15"/>
  </p:sldIdLst>
  <p:sldSz cx="8280400" cy="4679950"/>
  <p:notesSz cx="6858000" cy="9144000"/>
  <p:defaultTextStyle>
    <a:defPPr>
      <a:defRPr lang="ru-RU"/>
    </a:defPPr>
    <a:lvl1pPr marL="0" algn="l" defTabSz="587502" rtl="0" eaLnBrk="1" latinLnBrk="0" hangingPunct="1">
      <a:defRPr sz="1157" kern="1200">
        <a:solidFill>
          <a:schemeClr val="tx1"/>
        </a:solidFill>
        <a:latin typeface="+mn-lt"/>
        <a:ea typeface="+mn-ea"/>
        <a:cs typeface="+mn-cs"/>
      </a:defRPr>
    </a:lvl1pPr>
    <a:lvl2pPr marL="293751" algn="l" defTabSz="587502" rtl="0" eaLnBrk="1" latinLnBrk="0" hangingPunct="1">
      <a:defRPr sz="1157" kern="1200">
        <a:solidFill>
          <a:schemeClr val="tx1"/>
        </a:solidFill>
        <a:latin typeface="+mn-lt"/>
        <a:ea typeface="+mn-ea"/>
        <a:cs typeface="+mn-cs"/>
      </a:defRPr>
    </a:lvl2pPr>
    <a:lvl3pPr marL="587502" algn="l" defTabSz="587502" rtl="0" eaLnBrk="1" latinLnBrk="0" hangingPunct="1">
      <a:defRPr sz="1157" kern="1200">
        <a:solidFill>
          <a:schemeClr val="tx1"/>
        </a:solidFill>
        <a:latin typeface="+mn-lt"/>
        <a:ea typeface="+mn-ea"/>
        <a:cs typeface="+mn-cs"/>
      </a:defRPr>
    </a:lvl3pPr>
    <a:lvl4pPr marL="881253" algn="l" defTabSz="587502" rtl="0" eaLnBrk="1" latinLnBrk="0" hangingPunct="1">
      <a:defRPr sz="1157" kern="1200">
        <a:solidFill>
          <a:schemeClr val="tx1"/>
        </a:solidFill>
        <a:latin typeface="+mn-lt"/>
        <a:ea typeface="+mn-ea"/>
        <a:cs typeface="+mn-cs"/>
      </a:defRPr>
    </a:lvl4pPr>
    <a:lvl5pPr marL="1175004" algn="l" defTabSz="587502" rtl="0" eaLnBrk="1" latinLnBrk="0" hangingPunct="1">
      <a:defRPr sz="1157" kern="1200">
        <a:solidFill>
          <a:schemeClr val="tx1"/>
        </a:solidFill>
        <a:latin typeface="+mn-lt"/>
        <a:ea typeface="+mn-ea"/>
        <a:cs typeface="+mn-cs"/>
      </a:defRPr>
    </a:lvl5pPr>
    <a:lvl6pPr marL="1468755" algn="l" defTabSz="587502" rtl="0" eaLnBrk="1" latinLnBrk="0" hangingPunct="1">
      <a:defRPr sz="1157" kern="1200">
        <a:solidFill>
          <a:schemeClr val="tx1"/>
        </a:solidFill>
        <a:latin typeface="+mn-lt"/>
        <a:ea typeface="+mn-ea"/>
        <a:cs typeface="+mn-cs"/>
      </a:defRPr>
    </a:lvl6pPr>
    <a:lvl7pPr marL="1762506" algn="l" defTabSz="587502" rtl="0" eaLnBrk="1" latinLnBrk="0" hangingPunct="1">
      <a:defRPr sz="1157" kern="1200">
        <a:solidFill>
          <a:schemeClr val="tx1"/>
        </a:solidFill>
        <a:latin typeface="+mn-lt"/>
        <a:ea typeface="+mn-ea"/>
        <a:cs typeface="+mn-cs"/>
      </a:defRPr>
    </a:lvl7pPr>
    <a:lvl8pPr marL="2056257" algn="l" defTabSz="587502" rtl="0" eaLnBrk="1" latinLnBrk="0" hangingPunct="1">
      <a:defRPr sz="1157" kern="1200">
        <a:solidFill>
          <a:schemeClr val="tx1"/>
        </a:solidFill>
        <a:latin typeface="+mn-lt"/>
        <a:ea typeface="+mn-ea"/>
        <a:cs typeface="+mn-cs"/>
      </a:defRPr>
    </a:lvl8pPr>
    <a:lvl9pPr marL="2350008" algn="l" defTabSz="587502" rtl="0" eaLnBrk="1" latinLnBrk="0" hangingPunct="1">
      <a:defRPr sz="115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74" userDrawn="1">
          <p15:clr>
            <a:srgbClr val="A4A3A4"/>
          </p15:clr>
        </p15:guide>
        <p15:guide id="2" pos="260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528" y="96"/>
      </p:cViewPr>
      <p:guideLst>
        <p:guide orient="horz" pos="1474"/>
        <p:guide pos="260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1032" y="765910"/>
            <a:ext cx="7038340" cy="1629316"/>
          </a:xfrm>
        </p:spPr>
        <p:txBody>
          <a:bodyPr anchor="b"/>
          <a:lstStyle>
            <a:lvl1pPr algn="ctr">
              <a:defRPr sz="4095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35050" y="2458058"/>
            <a:ext cx="6210301" cy="1129905"/>
          </a:xfrm>
        </p:spPr>
        <p:txBody>
          <a:bodyPr/>
          <a:lstStyle>
            <a:lvl1pPr marL="0" indent="0" algn="ctr">
              <a:buNone/>
              <a:defRPr sz="1638"/>
            </a:lvl1pPr>
            <a:lvl2pPr marL="311989" indent="0" algn="ctr">
              <a:buNone/>
              <a:defRPr sz="1365"/>
            </a:lvl2pPr>
            <a:lvl3pPr marL="623978" indent="0" algn="ctr">
              <a:buNone/>
              <a:defRPr sz="1229"/>
            </a:lvl3pPr>
            <a:lvl4pPr marL="935966" indent="0" algn="ctr">
              <a:buNone/>
              <a:defRPr sz="1092"/>
            </a:lvl4pPr>
            <a:lvl5pPr marL="1247955" indent="0" algn="ctr">
              <a:buNone/>
              <a:defRPr sz="1092"/>
            </a:lvl5pPr>
            <a:lvl6pPr marL="1559944" indent="0" algn="ctr">
              <a:buNone/>
              <a:defRPr sz="1092"/>
            </a:lvl6pPr>
            <a:lvl7pPr marL="1871933" indent="0" algn="ctr">
              <a:buNone/>
              <a:defRPr sz="1092"/>
            </a:lvl7pPr>
            <a:lvl8pPr marL="2183921" indent="0" algn="ctr">
              <a:buNone/>
              <a:defRPr sz="1092"/>
            </a:lvl8pPr>
            <a:lvl9pPr marL="2495911" indent="0" algn="ctr">
              <a:buNone/>
              <a:defRPr sz="1092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70514-D117-4B37-A8B9-0A55A21A5D49}" type="datetimeFigureOut">
              <a:rPr lang="ru-RU" smtClean="0"/>
              <a:pPr/>
              <a:t>06.09.2021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224E5-0537-4A10-A21B-104B100A49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6209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70514-D117-4B37-A8B9-0A55A21A5D49}" type="datetimeFigureOut">
              <a:rPr lang="ru-RU" smtClean="0"/>
              <a:pPr/>
              <a:t>06.09.2021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224E5-0537-4A10-A21B-104B100A49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5059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25662" y="249164"/>
            <a:ext cx="1785461" cy="396604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9279" y="249164"/>
            <a:ext cx="5252879" cy="396604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70514-D117-4B37-A8B9-0A55A21A5D49}" type="datetimeFigureOut">
              <a:rPr lang="ru-RU" smtClean="0"/>
              <a:pPr/>
              <a:t>06.09.2021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224E5-0537-4A10-A21B-104B100A49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79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70514-D117-4B37-A8B9-0A55A21A5D49}" type="datetimeFigureOut">
              <a:rPr lang="ru-RU" smtClean="0"/>
              <a:pPr/>
              <a:t>06.09.2021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224E5-0537-4A10-A21B-104B100A49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449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4965" y="1166739"/>
            <a:ext cx="7141845" cy="1946729"/>
          </a:xfrm>
        </p:spPr>
        <p:txBody>
          <a:bodyPr anchor="b"/>
          <a:lstStyle>
            <a:lvl1pPr>
              <a:defRPr sz="4095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4965" y="3131886"/>
            <a:ext cx="7141845" cy="1023738"/>
          </a:xfrm>
        </p:spPr>
        <p:txBody>
          <a:bodyPr/>
          <a:lstStyle>
            <a:lvl1pPr marL="0" indent="0">
              <a:buNone/>
              <a:defRPr sz="1638">
                <a:solidFill>
                  <a:schemeClr val="tx1"/>
                </a:solidFill>
              </a:defRPr>
            </a:lvl1pPr>
            <a:lvl2pPr marL="311989" indent="0">
              <a:buNone/>
              <a:defRPr sz="1365">
                <a:solidFill>
                  <a:schemeClr val="tx1">
                    <a:tint val="75000"/>
                  </a:schemeClr>
                </a:solidFill>
              </a:defRPr>
            </a:lvl2pPr>
            <a:lvl3pPr marL="623978" indent="0">
              <a:buNone/>
              <a:defRPr sz="1229">
                <a:solidFill>
                  <a:schemeClr val="tx1">
                    <a:tint val="75000"/>
                  </a:schemeClr>
                </a:solidFill>
              </a:defRPr>
            </a:lvl3pPr>
            <a:lvl4pPr marL="935966" indent="0">
              <a:buNone/>
              <a:defRPr sz="1092">
                <a:solidFill>
                  <a:schemeClr val="tx1">
                    <a:tint val="75000"/>
                  </a:schemeClr>
                </a:solidFill>
              </a:defRPr>
            </a:lvl4pPr>
            <a:lvl5pPr marL="1247955" indent="0">
              <a:buNone/>
              <a:defRPr sz="1092">
                <a:solidFill>
                  <a:schemeClr val="tx1">
                    <a:tint val="75000"/>
                  </a:schemeClr>
                </a:solidFill>
              </a:defRPr>
            </a:lvl5pPr>
            <a:lvl6pPr marL="1559944" indent="0">
              <a:buNone/>
              <a:defRPr sz="1092">
                <a:solidFill>
                  <a:schemeClr val="tx1">
                    <a:tint val="75000"/>
                  </a:schemeClr>
                </a:solidFill>
              </a:defRPr>
            </a:lvl6pPr>
            <a:lvl7pPr marL="1871933" indent="0">
              <a:buNone/>
              <a:defRPr sz="1092">
                <a:solidFill>
                  <a:schemeClr val="tx1">
                    <a:tint val="75000"/>
                  </a:schemeClr>
                </a:solidFill>
              </a:defRPr>
            </a:lvl7pPr>
            <a:lvl8pPr marL="2183921" indent="0">
              <a:buNone/>
              <a:defRPr sz="1092">
                <a:solidFill>
                  <a:schemeClr val="tx1">
                    <a:tint val="75000"/>
                  </a:schemeClr>
                </a:solidFill>
              </a:defRPr>
            </a:lvl8pPr>
            <a:lvl9pPr marL="2495911" indent="0">
              <a:buNone/>
              <a:defRPr sz="109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70514-D117-4B37-A8B9-0A55A21A5D49}" type="datetimeFigureOut">
              <a:rPr lang="ru-RU" smtClean="0"/>
              <a:pPr/>
              <a:t>06.09.2021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224E5-0537-4A10-A21B-104B100A49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7163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9278" y="1245821"/>
            <a:ext cx="3519171" cy="296938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91953" y="1245821"/>
            <a:ext cx="3519171" cy="296938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70514-D117-4B37-A8B9-0A55A21A5D49}" type="datetimeFigureOut">
              <a:rPr lang="ru-RU" smtClean="0"/>
              <a:pPr/>
              <a:t>06.09.2021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224E5-0537-4A10-A21B-104B100A49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743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0356" y="249166"/>
            <a:ext cx="7141845" cy="90457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0357" y="1147239"/>
            <a:ext cx="3502997" cy="562244"/>
          </a:xfrm>
        </p:spPr>
        <p:txBody>
          <a:bodyPr anchor="b"/>
          <a:lstStyle>
            <a:lvl1pPr marL="0" indent="0">
              <a:buNone/>
              <a:defRPr sz="1638" b="1"/>
            </a:lvl1pPr>
            <a:lvl2pPr marL="311989" indent="0">
              <a:buNone/>
              <a:defRPr sz="1365" b="1"/>
            </a:lvl2pPr>
            <a:lvl3pPr marL="623978" indent="0">
              <a:buNone/>
              <a:defRPr sz="1229" b="1"/>
            </a:lvl3pPr>
            <a:lvl4pPr marL="935966" indent="0">
              <a:buNone/>
              <a:defRPr sz="1092" b="1"/>
            </a:lvl4pPr>
            <a:lvl5pPr marL="1247955" indent="0">
              <a:buNone/>
              <a:defRPr sz="1092" b="1"/>
            </a:lvl5pPr>
            <a:lvl6pPr marL="1559944" indent="0">
              <a:buNone/>
              <a:defRPr sz="1092" b="1"/>
            </a:lvl6pPr>
            <a:lvl7pPr marL="1871933" indent="0">
              <a:buNone/>
              <a:defRPr sz="1092" b="1"/>
            </a:lvl7pPr>
            <a:lvl8pPr marL="2183921" indent="0">
              <a:buNone/>
              <a:defRPr sz="1092" b="1"/>
            </a:lvl8pPr>
            <a:lvl9pPr marL="2495911" indent="0">
              <a:buNone/>
              <a:defRPr sz="1092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0357" y="1709483"/>
            <a:ext cx="3502997" cy="251439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91954" y="1147239"/>
            <a:ext cx="3520249" cy="562244"/>
          </a:xfrm>
        </p:spPr>
        <p:txBody>
          <a:bodyPr anchor="b"/>
          <a:lstStyle>
            <a:lvl1pPr marL="0" indent="0">
              <a:buNone/>
              <a:defRPr sz="1638" b="1"/>
            </a:lvl1pPr>
            <a:lvl2pPr marL="311989" indent="0">
              <a:buNone/>
              <a:defRPr sz="1365" b="1"/>
            </a:lvl2pPr>
            <a:lvl3pPr marL="623978" indent="0">
              <a:buNone/>
              <a:defRPr sz="1229" b="1"/>
            </a:lvl3pPr>
            <a:lvl4pPr marL="935966" indent="0">
              <a:buNone/>
              <a:defRPr sz="1092" b="1"/>
            </a:lvl4pPr>
            <a:lvl5pPr marL="1247955" indent="0">
              <a:buNone/>
              <a:defRPr sz="1092" b="1"/>
            </a:lvl5pPr>
            <a:lvl6pPr marL="1559944" indent="0">
              <a:buNone/>
              <a:defRPr sz="1092" b="1"/>
            </a:lvl6pPr>
            <a:lvl7pPr marL="1871933" indent="0">
              <a:buNone/>
              <a:defRPr sz="1092" b="1"/>
            </a:lvl7pPr>
            <a:lvl8pPr marL="2183921" indent="0">
              <a:buNone/>
              <a:defRPr sz="1092" b="1"/>
            </a:lvl8pPr>
            <a:lvl9pPr marL="2495911" indent="0">
              <a:buNone/>
              <a:defRPr sz="1092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91954" y="1709483"/>
            <a:ext cx="3520249" cy="251439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70514-D117-4B37-A8B9-0A55A21A5D49}" type="datetimeFigureOut">
              <a:rPr lang="ru-RU" smtClean="0"/>
              <a:pPr/>
              <a:t>06.09.2021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224E5-0537-4A10-A21B-104B100A49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667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70514-D117-4B37-A8B9-0A55A21A5D49}" type="datetimeFigureOut">
              <a:rPr lang="ru-RU" smtClean="0"/>
              <a:pPr/>
              <a:t>06.09.2021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224E5-0537-4A10-A21B-104B100A49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722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70514-D117-4B37-A8B9-0A55A21A5D49}" type="datetimeFigureOut">
              <a:rPr lang="ru-RU" smtClean="0"/>
              <a:pPr/>
              <a:t>06.09.2021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224E5-0537-4A10-A21B-104B100A49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709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0356" y="311997"/>
            <a:ext cx="2670645" cy="1091989"/>
          </a:xfrm>
        </p:spPr>
        <p:txBody>
          <a:bodyPr anchor="b"/>
          <a:lstStyle>
            <a:lvl1pPr>
              <a:defRPr sz="2184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0250" y="673827"/>
            <a:ext cx="4191952" cy="3325798"/>
          </a:xfrm>
        </p:spPr>
        <p:txBody>
          <a:bodyPr/>
          <a:lstStyle>
            <a:lvl1pPr>
              <a:defRPr sz="2184"/>
            </a:lvl1pPr>
            <a:lvl2pPr>
              <a:defRPr sz="1911"/>
            </a:lvl2pPr>
            <a:lvl3pPr>
              <a:defRPr sz="1638"/>
            </a:lvl3pPr>
            <a:lvl4pPr>
              <a:defRPr sz="1365"/>
            </a:lvl4pPr>
            <a:lvl5pPr>
              <a:defRPr sz="1365"/>
            </a:lvl5pPr>
            <a:lvl6pPr>
              <a:defRPr sz="1365"/>
            </a:lvl6pPr>
            <a:lvl7pPr>
              <a:defRPr sz="1365"/>
            </a:lvl7pPr>
            <a:lvl8pPr>
              <a:defRPr sz="1365"/>
            </a:lvl8pPr>
            <a:lvl9pPr>
              <a:defRPr sz="1365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0356" y="1403985"/>
            <a:ext cx="2670645" cy="2601056"/>
          </a:xfrm>
        </p:spPr>
        <p:txBody>
          <a:bodyPr/>
          <a:lstStyle>
            <a:lvl1pPr marL="0" indent="0">
              <a:buNone/>
              <a:defRPr sz="1092"/>
            </a:lvl1pPr>
            <a:lvl2pPr marL="311989" indent="0">
              <a:buNone/>
              <a:defRPr sz="955"/>
            </a:lvl2pPr>
            <a:lvl3pPr marL="623978" indent="0">
              <a:buNone/>
              <a:defRPr sz="819"/>
            </a:lvl3pPr>
            <a:lvl4pPr marL="935966" indent="0">
              <a:buNone/>
              <a:defRPr sz="682"/>
            </a:lvl4pPr>
            <a:lvl5pPr marL="1247955" indent="0">
              <a:buNone/>
              <a:defRPr sz="682"/>
            </a:lvl5pPr>
            <a:lvl6pPr marL="1559944" indent="0">
              <a:buNone/>
              <a:defRPr sz="682"/>
            </a:lvl6pPr>
            <a:lvl7pPr marL="1871933" indent="0">
              <a:buNone/>
              <a:defRPr sz="682"/>
            </a:lvl7pPr>
            <a:lvl8pPr marL="2183921" indent="0">
              <a:buNone/>
              <a:defRPr sz="682"/>
            </a:lvl8pPr>
            <a:lvl9pPr marL="2495911" indent="0">
              <a:buNone/>
              <a:defRPr sz="682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70514-D117-4B37-A8B9-0A55A21A5D49}" type="datetimeFigureOut">
              <a:rPr lang="ru-RU" smtClean="0"/>
              <a:pPr/>
              <a:t>06.09.2021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224E5-0537-4A10-A21B-104B100A49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852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0356" y="311997"/>
            <a:ext cx="2670645" cy="1091989"/>
          </a:xfrm>
        </p:spPr>
        <p:txBody>
          <a:bodyPr anchor="b"/>
          <a:lstStyle>
            <a:lvl1pPr>
              <a:defRPr sz="2184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20250" y="673827"/>
            <a:ext cx="4191952" cy="3325798"/>
          </a:xfrm>
        </p:spPr>
        <p:txBody>
          <a:bodyPr anchor="t"/>
          <a:lstStyle>
            <a:lvl1pPr marL="0" indent="0">
              <a:buNone/>
              <a:defRPr sz="2184"/>
            </a:lvl1pPr>
            <a:lvl2pPr marL="311989" indent="0">
              <a:buNone/>
              <a:defRPr sz="1911"/>
            </a:lvl2pPr>
            <a:lvl3pPr marL="623978" indent="0">
              <a:buNone/>
              <a:defRPr sz="1638"/>
            </a:lvl3pPr>
            <a:lvl4pPr marL="935966" indent="0">
              <a:buNone/>
              <a:defRPr sz="1365"/>
            </a:lvl4pPr>
            <a:lvl5pPr marL="1247955" indent="0">
              <a:buNone/>
              <a:defRPr sz="1365"/>
            </a:lvl5pPr>
            <a:lvl6pPr marL="1559944" indent="0">
              <a:buNone/>
              <a:defRPr sz="1365"/>
            </a:lvl6pPr>
            <a:lvl7pPr marL="1871933" indent="0">
              <a:buNone/>
              <a:defRPr sz="1365"/>
            </a:lvl7pPr>
            <a:lvl8pPr marL="2183921" indent="0">
              <a:buNone/>
              <a:defRPr sz="1365"/>
            </a:lvl8pPr>
            <a:lvl9pPr marL="2495911" indent="0">
              <a:buNone/>
              <a:defRPr sz="1365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0356" y="1403985"/>
            <a:ext cx="2670645" cy="2601056"/>
          </a:xfrm>
        </p:spPr>
        <p:txBody>
          <a:bodyPr/>
          <a:lstStyle>
            <a:lvl1pPr marL="0" indent="0">
              <a:buNone/>
              <a:defRPr sz="1092"/>
            </a:lvl1pPr>
            <a:lvl2pPr marL="311989" indent="0">
              <a:buNone/>
              <a:defRPr sz="955"/>
            </a:lvl2pPr>
            <a:lvl3pPr marL="623978" indent="0">
              <a:buNone/>
              <a:defRPr sz="819"/>
            </a:lvl3pPr>
            <a:lvl4pPr marL="935966" indent="0">
              <a:buNone/>
              <a:defRPr sz="682"/>
            </a:lvl4pPr>
            <a:lvl5pPr marL="1247955" indent="0">
              <a:buNone/>
              <a:defRPr sz="682"/>
            </a:lvl5pPr>
            <a:lvl6pPr marL="1559944" indent="0">
              <a:buNone/>
              <a:defRPr sz="682"/>
            </a:lvl6pPr>
            <a:lvl7pPr marL="1871933" indent="0">
              <a:buNone/>
              <a:defRPr sz="682"/>
            </a:lvl7pPr>
            <a:lvl8pPr marL="2183921" indent="0">
              <a:buNone/>
              <a:defRPr sz="682"/>
            </a:lvl8pPr>
            <a:lvl9pPr marL="2495911" indent="0">
              <a:buNone/>
              <a:defRPr sz="682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70514-D117-4B37-A8B9-0A55A21A5D49}" type="datetimeFigureOut">
              <a:rPr lang="ru-RU" smtClean="0"/>
              <a:pPr/>
              <a:t>06.09.2021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224E5-0537-4A10-A21B-104B100A49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03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53000" t="56000" r="-3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69278" y="249166"/>
            <a:ext cx="7141845" cy="9045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9278" y="1245821"/>
            <a:ext cx="7141845" cy="29693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9279" y="4337622"/>
            <a:ext cx="1863089" cy="2491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570514-D117-4B37-A8B9-0A55A21A5D49}" type="datetimeFigureOut">
              <a:rPr lang="ru-RU" smtClean="0"/>
              <a:pPr/>
              <a:t>06.09.2021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2883" y="4337622"/>
            <a:ext cx="2794635" cy="2491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48033" y="4337622"/>
            <a:ext cx="1863089" cy="2491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C224E5-0537-4A10-A21B-104B100A49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300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23978" rtl="0" eaLnBrk="1" latinLnBrk="0" hangingPunct="1">
        <a:lnSpc>
          <a:spcPct val="90000"/>
        </a:lnSpc>
        <a:spcBef>
          <a:spcPct val="0"/>
        </a:spcBef>
        <a:buNone/>
        <a:defRPr sz="300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5995" indent="-155995" algn="l" defTabSz="623978" rtl="0" eaLnBrk="1" latinLnBrk="0" hangingPunct="1">
        <a:lnSpc>
          <a:spcPct val="90000"/>
        </a:lnSpc>
        <a:spcBef>
          <a:spcPts val="682"/>
        </a:spcBef>
        <a:buFont typeface="Arial" panose="020B0604020202020204" pitchFamily="34" charset="0"/>
        <a:buChar char="•"/>
        <a:defRPr sz="1911" kern="1200">
          <a:solidFill>
            <a:schemeClr val="tx1"/>
          </a:solidFill>
          <a:latin typeface="+mn-lt"/>
          <a:ea typeface="+mn-ea"/>
          <a:cs typeface="+mn-cs"/>
        </a:defRPr>
      </a:lvl1pPr>
      <a:lvl2pPr marL="467984" indent="-155995" algn="l" defTabSz="623978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638" kern="1200">
          <a:solidFill>
            <a:schemeClr val="tx1"/>
          </a:solidFill>
          <a:latin typeface="+mn-lt"/>
          <a:ea typeface="+mn-ea"/>
          <a:cs typeface="+mn-cs"/>
        </a:defRPr>
      </a:lvl2pPr>
      <a:lvl3pPr marL="779972" indent="-155995" algn="l" defTabSz="623978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365" kern="1200">
          <a:solidFill>
            <a:schemeClr val="tx1"/>
          </a:solidFill>
          <a:latin typeface="+mn-lt"/>
          <a:ea typeface="+mn-ea"/>
          <a:cs typeface="+mn-cs"/>
        </a:defRPr>
      </a:lvl3pPr>
      <a:lvl4pPr marL="1091962" indent="-155995" algn="l" defTabSz="623978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229" kern="1200">
          <a:solidFill>
            <a:schemeClr val="tx1"/>
          </a:solidFill>
          <a:latin typeface="+mn-lt"/>
          <a:ea typeface="+mn-ea"/>
          <a:cs typeface="+mn-cs"/>
        </a:defRPr>
      </a:lvl4pPr>
      <a:lvl5pPr marL="1403950" indent="-155995" algn="l" defTabSz="623978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229" kern="1200">
          <a:solidFill>
            <a:schemeClr val="tx1"/>
          </a:solidFill>
          <a:latin typeface="+mn-lt"/>
          <a:ea typeface="+mn-ea"/>
          <a:cs typeface="+mn-cs"/>
        </a:defRPr>
      </a:lvl5pPr>
      <a:lvl6pPr marL="1715939" indent="-155995" algn="l" defTabSz="623978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229" kern="1200">
          <a:solidFill>
            <a:schemeClr val="tx1"/>
          </a:solidFill>
          <a:latin typeface="+mn-lt"/>
          <a:ea typeface="+mn-ea"/>
          <a:cs typeface="+mn-cs"/>
        </a:defRPr>
      </a:lvl6pPr>
      <a:lvl7pPr marL="2027928" indent="-155995" algn="l" defTabSz="623978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229" kern="1200">
          <a:solidFill>
            <a:schemeClr val="tx1"/>
          </a:solidFill>
          <a:latin typeface="+mn-lt"/>
          <a:ea typeface="+mn-ea"/>
          <a:cs typeface="+mn-cs"/>
        </a:defRPr>
      </a:lvl7pPr>
      <a:lvl8pPr marL="2339917" indent="-155995" algn="l" defTabSz="623978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229" kern="1200">
          <a:solidFill>
            <a:schemeClr val="tx1"/>
          </a:solidFill>
          <a:latin typeface="+mn-lt"/>
          <a:ea typeface="+mn-ea"/>
          <a:cs typeface="+mn-cs"/>
        </a:defRPr>
      </a:lvl8pPr>
      <a:lvl9pPr marL="2651905" indent="-155995" algn="l" defTabSz="623978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2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23978" rtl="0" eaLnBrk="1" latinLnBrk="0" hangingPunct="1">
        <a:defRPr sz="1229" kern="1200">
          <a:solidFill>
            <a:schemeClr val="tx1"/>
          </a:solidFill>
          <a:latin typeface="+mn-lt"/>
          <a:ea typeface="+mn-ea"/>
          <a:cs typeface="+mn-cs"/>
        </a:defRPr>
      </a:lvl1pPr>
      <a:lvl2pPr marL="311989" algn="l" defTabSz="623978" rtl="0" eaLnBrk="1" latinLnBrk="0" hangingPunct="1">
        <a:defRPr sz="1229" kern="1200">
          <a:solidFill>
            <a:schemeClr val="tx1"/>
          </a:solidFill>
          <a:latin typeface="+mn-lt"/>
          <a:ea typeface="+mn-ea"/>
          <a:cs typeface="+mn-cs"/>
        </a:defRPr>
      </a:lvl2pPr>
      <a:lvl3pPr marL="623978" algn="l" defTabSz="623978" rtl="0" eaLnBrk="1" latinLnBrk="0" hangingPunct="1">
        <a:defRPr sz="1229" kern="1200">
          <a:solidFill>
            <a:schemeClr val="tx1"/>
          </a:solidFill>
          <a:latin typeface="+mn-lt"/>
          <a:ea typeface="+mn-ea"/>
          <a:cs typeface="+mn-cs"/>
        </a:defRPr>
      </a:lvl3pPr>
      <a:lvl4pPr marL="935966" algn="l" defTabSz="623978" rtl="0" eaLnBrk="1" latinLnBrk="0" hangingPunct="1">
        <a:defRPr sz="1229" kern="1200">
          <a:solidFill>
            <a:schemeClr val="tx1"/>
          </a:solidFill>
          <a:latin typeface="+mn-lt"/>
          <a:ea typeface="+mn-ea"/>
          <a:cs typeface="+mn-cs"/>
        </a:defRPr>
      </a:lvl4pPr>
      <a:lvl5pPr marL="1247955" algn="l" defTabSz="623978" rtl="0" eaLnBrk="1" latinLnBrk="0" hangingPunct="1">
        <a:defRPr sz="1229" kern="1200">
          <a:solidFill>
            <a:schemeClr val="tx1"/>
          </a:solidFill>
          <a:latin typeface="+mn-lt"/>
          <a:ea typeface="+mn-ea"/>
          <a:cs typeface="+mn-cs"/>
        </a:defRPr>
      </a:lvl5pPr>
      <a:lvl6pPr marL="1559944" algn="l" defTabSz="623978" rtl="0" eaLnBrk="1" latinLnBrk="0" hangingPunct="1">
        <a:defRPr sz="1229" kern="1200">
          <a:solidFill>
            <a:schemeClr val="tx1"/>
          </a:solidFill>
          <a:latin typeface="+mn-lt"/>
          <a:ea typeface="+mn-ea"/>
          <a:cs typeface="+mn-cs"/>
        </a:defRPr>
      </a:lvl6pPr>
      <a:lvl7pPr marL="1871933" algn="l" defTabSz="623978" rtl="0" eaLnBrk="1" latinLnBrk="0" hangingPunct="1">
        <a:defRPr sz="1229" kern="1200">
          <a:solidFill>
            <a:schemeClr val="tx1"/>
          </a:solidFill>
          <a:latin typeface="+mn-lt"/>
          <a:ea typeface="+mn-ea"/>
          <a:cs typeface="+mn-cs"/>
        </a:defRPr>
      </a:lvl7pPr>
      <a:lvl8pPr marL="2183921" algn="l" defTabSz="623978" rtl="0" eaLnBrk="1" latinLnBrk="0" hangingPunct="1">
        <a:defRPr sz="1229" kern="1200">
          <a:solidFill>
            <a:schemeClr val="tx1"/>
          </a:solidFill>
          <a:latin typeface="+mn-lt"/>
          <a:ea typeface="+mn-ea"/>
          <a:cs typeface="+mn-cs"/>
        </a:defRPr>
      </a:lvl8pPr>
      <a:lvl9pPr marL="2495911" algn="l" defTabSz="623978" rtl="0" eaLnBrk="1" latinLnBrk="0" hangingPunct="1">
        <a:defRPr sz="122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l="-6000" t="21000" r="7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20234" y="-5587"/>
            <a:ext cx="6315442" cy="1474719"/>
          </a:xfrm>
        </p:spPr>
        <p:txBody>
          <a:bodyPr>
            <a:normAutofit fontScale="90000"/>
          </a:bodyPr>
          <a:lstStyle/>
          <a:p>
            <a:r>
              <a:rPr lang="ru-RU" sz="3192" b="1" dirty="0">
                <a:latin typeface="Arial Black" panose="020B0A04020102020204" pitchFamily="34" charset="0"/>
              </a:rPr>
              <a:t>ИНФОРМАЦИОННЫЕ ТЕХНОЛОГИИ В ПРОЕКТНОЙ </a:t>
            </a:r>
            <a:br>
              <a:rPr lang="ru-RU" sz="3192" b="1" dirty="0">
                <a:latin typeface="Arial Black" panose="020B0A04020102020204" pitchFamily="34" charset="0"/>
              </a:rPr>
            </a:br>
            <a:r>
              <a:rPr lang="ru-RU" sz="3192" b="1" dirty="0">
                <a:latin typeface="Arial Black" panose="020B0A04020102020204" pitchFamily="34" charset="0"/>
              </a:rPr>
              <a:t>ДЕЯТЕЛЬНОСТИ</a:t>
            </a:r>
            <a:endParaRPr lang="ru-RU" sz="3192" dirty="0"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8080" y="1862718"/>
            <a:ext cx="3191397" cy="1985988"/>
          </a:xfrm>
        </p:spPr>
        <p:txBody>
          <a:bodyPr>
            <a:normAutofit/>
          </a:bodyPr>
          <a:lstStyle/>
          <a:p>
            <a:r>
              <a:rPr lang="ru-RU" sz="2554" dirty="0">
                <a:latin typeface="Arial Black" panose="020B0A04020102020204" pitchFamily="34" charset="0"/>
              </a:rPr>
              <a:t>Тема</a:t>
            </a:r>
            <a:br>
              <a:rPr lang="ru-RU" sz="2554" dirty="0">
                <a:latin typeface="Arial Black" panose="020B0A04020102020204" pitchFamily="34" charset="0"/>
              </a:rPr>
            </a:br>
            <a:r>
              <a:rPr lang="ru-RU" sz="2554" dirty="0">
                <a:latin typeface="Arial Black" panose="020B0A04020102020204" pitchFamily="34" charset="0"/>
              </a:rPr>
              <a:t>Презентация и защита проекта</a:t>
            </a:r>
            <a:endParaRPr lang="ru-RU" sz="2554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14979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154" y="0"/>
            <a:ext cx="8193246" cy="774034"/>
          </a:xfrm>
        </p:spPr>
        <p:txBody>
          <a:bodyPr>
            <a:noAutofit/>
          </a:bodyPr>
          <a:lstStyle/>
          <a:p>
            <a:pPr algn="ctr"/>
            <a:r>
              <a:rPr lang="ru-RU" sz="3284" b="1" dirty="0">
                <a:latin typeface="Arial Black" panose="020B0A04020102020204" pitchFamily="34" charset="0"/>
              </a:rPr>
              <a:t>Структура выступления</a:t>
            </a:r>
            <a:endParaRPr lang="ru-RU" sz="3284" b="1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155" y="635017"/>
            <a:ext cx="6744018" cy="394308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554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 Приветствие </a:t>
            </a:r>
            <a:endParaRPr lang="ru-RU" sz="2554" dirty="0"/>
          </a:p>
          <a:p>
            <a:pPr marL="0" indent="0">
              <a:buNone/>
            </a:pPr>
            <a:r>
              <a:rPr lang="ru-RU" sz="2554" dirty="0"/>
              <a:t>Перечисляются все группы присутствующих</a:t>
            </a:r>
          </a:p>
          <a:p>
            <a:pPr marL="0" indent="0">
              <a:buNone/>
            </a:pPr>
            <a:r>
              <a:rPr lang="ru-RU" sz="2554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2) Представление</a:t>
            </a:r>
          </a:p>
          <a:p>
            <a:pPr marL="0" indent="0">
              <a:buNone/>
            </a:pPr>
            <a:r>
              <a:rPr lang="ru-RU" sz="2554" dirty="0"/>
              <a:t>Фамилия, имя; учебное заведение; специальность, группа, курс</a:t>
            </a:r>
          </a:p>
          <a:p>
            <a:pPr marL="0" indent="0">
              <a:buNone/>
            </a:pPr>
            <a:r>
              <a:rPr lang="ru-RU" sz="2554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3) Цель выступления</a:t>
            </a:r>
          </a:p>
          <a:p>
            <a:pPr marL="0" indent="0">
              <a:buNone/>
            </a:pPr>
            <a:r>
              <a:rPr lang="ru-RU" sz="2554" dirty="0"/>
              <a:t>Представить что?... </a:t>
            </a:r>
            <a:br>
              <a:rPr lang="ru-RU" sz="2554" dirty="0"/>
            </a:br>
            <a:r>
              <a:rPr lang="ru-RU" sz="2554" dirty="0"/>
              <a:t>По какой теме?... </a:t>
            </a:r>
            <a:br>
              <a:rPr lang="ru-RU" sz="2554" dirty="0"/>
            </a:br>
            <a:r>
              <a:rPr lang="ru-RU" sz="2554" dirty="0"/>
              <a:t>В какой области знаний?...</a:t>
            </a:r>
            <a:endParaRPr lang="ru-RU" sz="2554" dirty="0"/>
          </a:p>
          <a:p>
            <a:pPr marL="0" indent="0">
              <a:buNone/>
            </a:pPr>
            <a:endParaRPr lang="ru-RU" sz="2554" dirty="0"/>
          </a:p>
        </p:txBody>
      </p:sp>
    </p:spTree>
    <p:extLst>
      <p:ext uri="{BB962C8B-B14F-4D97-AF65-F5344CB8AC3E}">
        <p14:creationId xmlns:p14="http://schemas.microsoft.com/office/powerpoint/2010/main" val="23179356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28387"/>
            <a:ext cx="7099162" cy="4676098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554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4) Тема проекта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554" dirty="0"/>
              <a:t>Название темы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554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5) Актуальность</a:t>
            </a:r>
            <a:endParaRPr lang="ru-RU" sz="2554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554" dirty="0"/>
              <a:t>Почему выбрана именно это тема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554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6) Кратко поставленная цель и способы ее достижения </a:t>
            </a:r>
            <a:endParaRPr lang="ru-RU" sz="2554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554" dirty="0"/>
              <a:t>Цель проекта и задачи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554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7) Кратко о новых результатах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554" dirty="0"/>
              <a:t>Теоретическая значимость </a:t>
            </a:r>
            <a:br>
              <a:rPr lang="ru-RU" sz="2554" dirty="0"/>
            </a:br>
            <a:r>
              <a:rPr lang="ru-RU" sz="2554" dirty="0"/>
              <a:t>(впервые сделано) и </a:t>
            </a:r>
            <a:r>
              <a:rPr lang="ru-RU" sz="2554" dirty="0" smtClean="0"/>
              <a:t>практическая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554" dirty="0" smtClean="0"/>
              <a:t>(</a:t>
            </a:r>
            <a:r>
              <a:rPr lang="ru-RU" sz="2554" dirty="0"/>
              <a:t>как можно </a:t>
            </a:r>
            <a:r>
              <a:rPr lang="ru-RU" sz="2554" dirty="0" smtClean="0"/>
              <a:t>использовать</a:t>
            </a:r>
            <a:r>
              <a:rPr lang="ru-RU" sz="2554" dirty="0"/>
              <a:t>)</a:t>
            </a:r>
            <a:endParaRPr lang="ru-RU" sz="2554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2554" dirty="0"/>
          </a:p>
        </p:txBody>
      </p:sp>
    </p:spTree>
    <p:extLst>
      <p:ext uri="{BB962C8B-B14F-4D97-AF65-F5344CB8AC3E}">
        <p14:creationId xmlns:p14="http://schemas.microsoft.com/office/powerpoint/2010/main" val="14844723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28387"/>
            <a:ext cx="7099162" cy="4676098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554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8) Выводы по результатам исследования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554" dirty="0"/>
              <a:t>К каким выводам пришли </a:t>
            </a:r>
            <a:endParaRPr lang="ru-RU" sz="2554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554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9) Кратко о дальнейших шагах</a:t>
            </a:r>
            <a:endParaRPr lang="ru-RU" sz="2554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554" dirty="0"/>
              <a:t>В каких </a:t>
            </a:r>
            <a:r>
              <a:rPr lang="ru-RU" sz="2554" dirty="0"/>
              <a:t>направлениях есть перспективы развития этой темы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554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10) Благодарность за внимание</a:t>
            </a:r>
            <a:endParaRPr lang="ru-RU" sz="2554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554" dirty="0"/>
              <a:t>к выступлению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554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11) Ответы на вопросы</a:t>
            </a:r>
            <a:endParaRPr lang="ru-RU" sz="2554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554" dirty="0"/>
              <a:t>Спасибо за вопрос…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554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12) Благодарность за ин-</a:t>
            </a:r>
            <a:br>
              <a:rPr lang="ru-RU" sz="2554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554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терес и вопросы по теме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554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прощание</a:t>
            </a:r>
            <a:endParaRPr lang="ru-RU" sz="2554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440326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0025" y="24717"/>
            <a:ext cx="6760118" cy="464185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554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Важно!</a:t>
            </a:r>
          </a:p>
          <a:p>
            <a:pPr marL="0" indent="0">
              <a:buNone/>
            </a:pPr>
            <a:endParaRPr lang="ru-RU" sz="2554" dirty="0" smtClean="0"/>
          </a:p>
          <a:p>
            <a:pPr marL="0" indent="0">
              <a:buNone/>
            </a:pPr>
            <a:r>
              <a:rPr lang="ru-RU" sz="2554" dirty="0" smtClean="0"/>
              <a:t>Обсуждение </a:t>
            </a:r>
            <a:r>
              <a:rPr lang="ru-RU" sz="2554" dirty="0"/>
              <a:t>и на презентации и на защите  – это диалог, вопросно-ответная форма которого </a:t>
            </a:r>
            <a:r>
              <a:rPr lang="ru-RU" sz="2554" dirty="0"/>
              <a:t>обеспечивает </a:t>
            </a:r>
            <a:r>
              <a:rPr lang="ru-RU" sz="2554" dirty="0"/>
              <a:t/>
            </a:r>
            <a:br>
              <a:rPr lang="ru-RU" sz="2554" dirty="0"/>
            </a:br>
            <a:r>
              <a:rPr lang="ru-RU" sz="2554" dirty="0"/>
              <a:t>обратную связь выступающего </a:t>
            </a:r>
            <a:r>
              <a:rPr lang="ru-RU" sz="2554" dirty="0"/>
              <a:t>со </a:t>
            </a:r>
            <a:r>
              <a:rPr lang="ru-RU" sz="2554" dirty="0"/>
              <a:t/>
            </a:r>
            <a:br>
              <a:rPr lang="ru-RU" sz="2554" dirty="0"/>
            </a:br>
            <a:r>
              <a:rPr lang="ru-RU" sz="2554" dirty="0"/>
              <a:t>слушателем</a:t>
            </a:r>
            <a:r>
              <a:rPr lang="ru-RU" sz="2554" dirty="0"/>
              <a:t>. </a:t>
            </a:r>
            <a:endParaRPr lang="ru-RU" sz="2554" dirty="0"/>
          </a:p>
        </p:txBody>
      </p:sp>
    </p:spTree>
    <p:extLst>
      <p:ext uri="{BB962C8B-B14F-4D97-AF65-F5344CB8AC3E}">
        <p14:creationId xmlns:p14="http://schemas.microsoft.com/office/powerpoint/2010/main" val="32745304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9278" y="249166"/>
            <a:ext cx="7141845" cy="2665484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Благодарю за</a:t>
            </a:r>
            <a:br>
              <a:rPr lang="ru-RU" sz="6600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sz="6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внимание!</a:t>
            </a:r>
            <a:endParaRPr lang="ru-RU" sz="66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633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0233" y="3"/>
            <a:ext cx="6239934" cy="887777"/>
          </a:xfrm>
        </p:spPr>
        <p:txBody>
          <a:bodyPr>
            <a:noAutofit/>
          </a:bodyPr>
          <a:lstStyle/>
          <a:p>
            <a:pPr algn="ctr"/>
            <a:r>
              <a:rPr lang="ru-RU" sz="3284" b="1" dirty="0">
                <a:latin typeface="Arial Black" panose="020B0A04020102020204" pitchFamily="34" charset="0"/>
              </a:rPr>
              <a:t>ОСНОВНЫЕ ПОНЯТИЯ</a:t>
            </a:r>
            <a:endParaRPr lang="ru-RU" sz="3284" b="1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09805" y="887779"/>
            <a:ext cx="5750338" cy="377879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554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Презентация проекта</a:t>
            </a:r>
            <a:r>
              <a:rPr lang="ru-RU" sz="2554" dirty="0"/>
              <a:t> – это витрина проекта. Ц</a:t>
            </a:r>
            <a:r>
              <a:rPr lang="ru-RU" sz="2554" dirty="0"/>
              <a:t>ель</a:t>
            </a:r>
            <a:r>
              <a:rPr lang="ru-RU" sz="2554" dirty="0"/>
              <a:t> – наилучшим образом </a:t>
            </a:r>
            <a:r>
              <a:rPr lang="ru-RU" sz="2554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показать</a:t>
            </a:r>
            <a:r>
              <a:rPr lang="ru-RU" sz="2554" dirty="0"/>
              <a:t> </a:t>
            </a:r>
            <a:r>
              <a:rPr lang="ru-RU" sz="2554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 работы </a:t>
            </a:r>
            <a:r>
              <a:rPr lang="ru-RU" sz="2554" dirty="0"/>
              <a:t>и </a:t>
            </a:r>
            <a:r>
              <a:rPr lang="ru-RU" sz="2554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компетентность</a:t>
            </a:r>
            <a:r>
              <a:rPr lang="ru-RU" sz="2554" dirty="0"/>
              <a:t> ее </a:t>
            </a:r>
            <a:r>
              <a:rPr lang="ru-RU" sz="2554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автора</a:t>
            </a:r>
            <a:r>
              <a:rPr lang="ru-RU" sz="2554" dirty="0"/>
              <a:t>, которую он приобрел в процессе этой работы. </a:t>
            </a:r>
          </a:p>
        </p:txBody>
      </p:sp>
    </p:spTree>
    <p:extLst>
      <p:ext uri="{BB962C8B-B14F-4D97-AF65-F5344CB8AC3E}">
        <p14:creationId xmlns:p14="http://schemas.microsoft.com/office/powerpoint/2010/main" val="2378329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0235" y="3"/>
            <a:ext cx="6239932" cy="887777"/>
          </a:xfrm>
        </p:spPr>
        <p:txBody>
          <a:bodyPr>
            <a:noAutofit/>
          </a:bodyPr>
          <a:lstStyle/>
          <a:p>
            <a:pPr algn="ctr"/>
            <a:r>
              <a:rPr lang="ru-RU" sz="3284" b="1" dirty="0">
                <a:latin typeface="Arial Black" panose="020B0A04020102020204" pitchFamily="34" charset="0"/>
              </a:rPr>
              <a:t>ОСНОВНЫЕ ПОНЯТИЯ</a:t>
            </a:r>
            <a:endParaRPr lang="ru-RU" sz="3284" b="1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09805" y="1018672"/>
            <a:ext cx="5750338" cy="364789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554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Процедура </a:t>
            </a:r>
            <a:r>
              <a:rPr lang="ru-RU" sz="2554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защиты </a:t>
            </a:r>
            <a:r>
              <a:rPr lang="ru-RU" sz="2554" dirty="0"/>
              <a:t>осуществляется только </a:t>
            </a:r>
            <a:r>
              <a:rPr lang="ru-RU" sz="2554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разработанных </a:t>
            </a:r>
            <a:r>
              <a:rPr lang="ru-RU" sz="2554" dirty="0"/>
              <a:t>и </a:t>
            </a:r>
            <a:r>
              <a:rPr lang="ru-RU" sz="2554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готовых к реализации</a:t>
            </a:r>
            <a:r>
              <a:rPr lang="ru-RU" sz="2554" dirty="0"/>
              <a:t> </a:t>
            </a:r>
            <a:r>
              <a:rPr lang="ru-RU" sz="2554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проектов</a:t>
            </a:r>
            <a:r>
              <a:rPr lang="ru-RU" sz="2554" dirty="0"/>
              <a:t> </a:t>
            </a:r>
            <a:endParaRPr lang="ru-RU" sz="2554" dirty="0"/>
          </a:p>
          <a:p>
            <a:pPr marL="0" indent="0">
              <a:buNone/>
            </a:pPr>
            <a:r>
              <a:rPr lang="ru-RU" sz="2554" dirty="0"/>
              <a:t>Цель </a:t>
            </a:r>
            <a:r>
              <a:rPr lang="ru-RU" sz="2554" dirty="0"/>
              <a:t>– </a:t>
            </a:r>
            <a:r>
              <a:rPr lang="ru-RU" sz="2554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обосновать актуальность, необходимость и целесообразность </a:t>
            </a:r>
            <a:r>
              <a:rPr lang="ru-RU" sz="2554" dirty="0"/>
              <a:t>его </a:t>
            </a:r>
            <a:r>
              <a:rPr lang="ru-RU" sz="2554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практического воплощения</a:t>
            </a:r>
            <a:r>
              <a:rPr lang="ru-RU" sz="2554" dirty="0"/>
              <a:t>, </a:t>
            </a:r>
            <a:r>
              <a:rPr lang="ru-RU" sz="2554" dirty="0"/>
              <a:t/>
            </a:r>
            <a:br>
              <a:rPr lang="ru-RU" sz="2554" dirty="0"/>
            </a:br>
            <a:r>
              <a:rPr lang="ru-RU" sz="2554" dirty="0"/>
              <a:t>т.е</a:t>
            </a:r>
            <a:r>
              <a:rPr lang="ru-RU" sz="2554" dirty="0"/>
              <a:t>. выдать проекту </a:t>
            </a:r>
            <a:r>
              <a:rPr lang="ru-RU" sz="2554" dirty="0"/>
              <a:t/>
            </a:r>
            <a:br>
              <a:rPr lang="ru-RU" sz="2554" dirty="0"/>
            </a:br>
            <a:r>
              <a:rPr lang="ru-RU" sz="2554" dirty="0"/>
              <a:t>«</a:t>
            </a:r>
            <a:r>
              <a:rPr lang="ru-RU" sz="2554" dirty="0"/>
              <a:t>путевку в жизнь».</a:t>
            </a:r>
          </a:p>
        </p:txBody>
      </p:sp>
    </p:spTree>
    <p:extLst>
      <p:ext uri="{BB962C8B-B14F-4D97-AF65-F5344CB8AC3E}">
        <p14:creationId xmlns:p14="http://schemas.microsoft.com/office/powerpoint/2010/main" val="3747101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"/>
            <a:ext cx="8280399" cy="887777"/>
          </a:xfrm>
        </p:spPr>
        <p:txBody>
          <a:bodyPr>
            <a:noAutofit/>
          </a:bodyPr>
          <a:lstStyle/>
          <a:p>
            <a:pPr algn="ctr"/>
            <a:r>
              <a:rPr lang="ru-RU" sz="3284" b="1" dirty="0">
                <a:latin typeface="Arial Black" panose="020B0A04020102020204" pitchFamily="34" charset="0"/>
              </a:rPr>
              <a:t>ЭТАПЫ ПРОЕЗЕНТАЦИИ И ЗАЩИТЫ ПРОЕКТА</a:t>
            </a:r>
            <a:endParaRPr lang="ru-RU" sz="3284" b="1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09805" y="1428750"/>
            <a:ext cx="5750338" cy="323782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554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 Вступительное слово ведущего процедуры защиты (презентации):</a:t>
            </a:r>
          </a:p>
          <a:p>
            <a:pPr marL="0" indent="0">
              <a:buNone/>
            </a:pPr>
            <a:r>
              <a:rPr lang="ru-RU" sz="2554" dirty="0"/>
              <a:t>приветствие, сообщение цели, основных правил проведения, регламента, формы </a:t>
            </a:r>
            <a:r>
              <a:rPr lang="ru-RU" sz="2554" dirty="0"/>
              <a:t>обсуждения</a:t>
            </a:r>
          </a:p>
        </p:txBody>
      </p:sp>
    </p:spTree>
    <p:extLst>
      <p:ext uri="{BB962C8B-B14F-4D97-AF65-F5344CB8AC3E}">
        <p14:creationId xmlns:p14="http://schemas.microsoft.com/office/powerpoint/2010/main" val="23216846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9550" y="-15642"/>
            <a:ext cx="7753350" cy="468221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554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554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ru-RU" sz="2554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Представление проектов </a:t>
            </a:r>
            <a:r>
              <a:rPr lang="ru-RU" sz="2554" dirty="0"/>
              <a:t>используя:</a:t>
            </a:r>
            <a:endParaRPr lang="ru-RU" sz="2554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554" dirty="0"/>
              <a:t>мультимедийную </a:t>
            </a:r>
            <a:r>
              <a:rPr lang="ru-RU" sz="2554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презентацию</a:t>
            </a:r>
            <a:r>
              <a:rPr lang="ru-RU" sz="2554" dirty="0"/>
              <a:t>,</a:t>
            </a:r>
          </a:p>
          <a:p>
            <a:r>
              <a:rPr lang="ru-RU" sz="2554" dirty="0"/>
              <a:t> </a:t>
            </a:r>
            <a:r>
              <a:rPr lang="ru-RU" sz="2554" dirty="0"/>
              <a:t>примеры работ участников проекта (</a:t>
            </a:r>
            <a:r>
              <a:rPr lang="ru-RU" sz="2554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чертежи, видеоролики, макеты и др</a:t>
            </a:r>
            <a:r>
              <a:rPr lang="ru-RU" sz="2554" dirty="0"/>
              <a:t>.), </a:t>
            </a:r>
            <a:endParaRPr lang="ru-RU" sz="2554" dirty="0"/>
          </a:p>
          <a:p>
            <a:r>
              <a:rPr lang="ru-RU" sz="2554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примеры</a:t>
            </a:r>
            <a:r>
              <a:rPr lang="ru-RU" sz="2554" dirty="0"/>
              <a:t> </a:t>
            </a:r>
            <a:r>
              <a:rPr lang="ru-RU" sz="2554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используемых дидактических и методических материалов</a:t>
            </a:r>
            <a:r>
              <a:rPr lang="ru-RU" sz="2554" dirty="0"/>
              <a:t> и </a:t>
            </a:r>
            <a:r>
              <a:rPr lang="ru-RU" sz="2554" dirty="0"/>
              <a:t>др. </a:t>
            </a:r>
            <a:r>
              <a:rPr lang="ru-RU" sz="2554" dirty="0"/>
              <a:t>рабочие материалы</a:t>
            </a:r>
            <a:r>
              <a:rPr lang="ru-RU" sz="2554" dirty="0"/>
              <a:t>.</a:t>
            </a:r>
          </a:p>
          <a:p>
            <a:pPr marL="0" indent="0">
              <a:buNone/>
            </a:pPr>
            <a:r>
              <a:rPr lang="ru-RU" sz="2554" dirty="0"/>
              <a:t>Регламент </a:t>
            </a:r>
            <a:r>
              <a:rPr lang="ru-RU" sz="2554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более 20 минут</a:t>
            </a:r>
            <a:r>
              <a:rPr lang="ru-RU" sz="2554" dirty="0"/>
              <a:t>,</a:t>
            </a:r>
            <a:br>
              <a:rPr lang="ru-RU" sz="2554" dirty="0"/>
            </a:br>
            <a:r>
              <a:rPr lang="ru-RU" sz="2554" dirty="0"/>
              <a:t>поэтому текст нужно </a:t>
            </a:r>
            <a:br>
              <a:rPr lang="ru-RU" sz="2554" dirty="0"/>
            </a:br>
            <a:r>
              <a:rPr lang="ru-RU" sz="2554" dirty="0"/>
              <a:t>написать в виде тезисов </a:t>
            </a:r>
            <a:endParaRPr lang="ru-RU" sz="2554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339985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"/>
            <a:ext cx="8280399" cy="887777"/>
          </a:xfrm>
        </p:spPr>
        <p:txBody>
          <a:bodyPr>
            <a:noAutofit/>
          </a:bodyPr>
          <a:lstStyle/>
          <a:p>
            <a:pPr algn="ctr"/>
            <a:r>
              <a:rPr lang="ru-RU" sz="3284" b="1" dirty="0">
                <a:latin typeface="Arial Black" panose="020B0A04020102020204" pitchFamily="34" charset="0"/>
              </a:rPr>
              <a:t>ЭТАПЫ ПРОЕЗЕНТАЦИИ И ЗАЩИТЫ ПРОЕКТА</a:t>
            </a:r>
            <a:endParaRPr lang="ru-RU" sz="3284" b="1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" y="993368"/>
            <a:ext cx="6845843" cy="36732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554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3) Обсуждение проекта</a:t>
            </a:r>
          </a:p>
          <a:p>
            <a:pPr marL="0" indent="0">
              <a:buNone/>
            </a:pPr>
            <a:r>
              <a:rPr lang="ru-RU" sz="2554" dirty="0"/>
              <a:t>Отличие </a:t>
            </a:r>
            <a:r>
              <a:rPr lang="ru-RU" sz="2554" dirty="0"/>
              <a:t>обсуждения проекта на презентации от обсуждения на </a:t>
            </a:r>
            <a:r>
              <a:rPr lang="ru-RU" sz="2554" dirty="0"/>
              <a:t>защите: </a:t>
            </a:r>
          </a:p>
          <a:p>
            <a:r>
              <a:rPr lang="ru-RU" sz="2554" dirty="0"/>
              <a:t>Обсуждение на презентации проекта – </a:t>
            </a:r>
            <a:r>
              <a:rPr lang="ru-RU" sz="2554" dirty="0"/>
              <a:t>не предполагает его оценку</a:t>
            </a:r>
            <a:r>
              <a:rPr lang="ru-RU" sz="2554" dirty="0"/>
              <a:t>, так как целью является знакомство </a:t>
            </a:r>
            <a:br>
              <a:rPr lang="ru-RU" sz="2554" dirty="0"/>
            </a:br>
            <a:r>
              <a:rPr lang="ru-RU" sz="2554" dirty="0"/>
              <a:t>с идеей </a:t>
            </a:r>
            <a:r>
              <a:rPr lang="ru-RU" sz="2554" dirty="0"/>
              <a:t>и </a:t>
            </a:r>
            <a:r>
              <a:rPr lang="ru-RU" sz="2554" dirty="0"/>
              <a:t>предполагае-</a:t>
            </a:r>
            <a:br>
              <a:rPr lang="ru-RU" sz="2554" dirty="0"/>
            </a:br>
            <a:r>
              <a:rPr lang="ru-RU" sz="2554" dirty="0"/>
              <a:t>мыми результатами; </a:t>
            </a:r>
          </a:p>
        </p:txBody>
      </p:sp>
    </p:spTree>
    <p:extLst>
      <p:ext uri="{BB962C8B-B14F-4D97-AF65-F5344CB8AC3E}">
        <p14:creationId xmlns:p14="http://schemas.microsoft.com/office/powerpoint/2010/main" val="35579310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400" y="933449"/>
            <a:ext cx="6807743" cy="3733121"/>
          </a:xfrm>
        </p:spPr>
        <p:txBody>
          <a:bodyPr>
            <a:noAutofit/>
          </a:bodyPr>
          <a:lstStyle/>
          <a:p>
            <a:r>
              <a:rPr lang="ru-RU" sz="2554" dirty="0"/>
              <a:t>Обсуждение на защите </a:t>
            </a:r>
            <a:r>
              <a:rPr lang="ru-RU" sz="2554" dirty="0"/>
              <a:t>проекта подразумевает его </a:t>
            </a:r>
            <a:r>
              <a:rPr lang="ru-RU" sz="2554" dirty="0"/>
              <a:t>оценку (</a:t>
            </a:r>
            <a:r>
              <a:rPr lang="ru-RU" sz="2554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выявление </a:t>
            </a:r>
            <a:r>
              <a:rPr lang="ru-RU" sz="2554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наиболее сильных сторон представляемого проекта и определение моментов, требующих </a:t>
            </a:r>
            <a:r>
              <a:rPr lang="ru-RU" sz="2554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доработки</a:t>
            </a:r>
            <a:r>
              <a:rPr lang="ru-RU" sz="2554" dirty="0"/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24319422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"/>
            <a:ext cx="8280399" cy="887777"/>
          </a:xfrm>
        </p:spPr>
        <p:txBody>
          <a:bodyPr>
            <a:noAutofit/>
          </a:bodyPr>
          <a:lstStyle/>
          <a:p>
            <a:pPr algn="ctr"/>
            <a:r>
              <a:rPr lang="ru-RU" sz="3284" b="1" dirty="0">
                <a:latin typeface="Arial Black" panose="020B0A04020102020204" pitchFamily="34" charset="0"/>
              </a:rPr>
              <a:t>Запомните правила подготовки презентаций</a:t>
            </a:r>
            <a:endParaRPr lang="ru-RU" sz="3284" b="1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0025" y="1026797"/>
            <a:ext cx="7772400" cy="363977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554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Правило 10/20/30:</a:t>
            </a:r>
          </a:p>
          <a:p>
            <a:r>
              <a:rPr lang="ru-RU" sz="2554" dirty="0"/>
              <a:t>10 слайдов </a:t>
            </a:r>
          </a:p>
          <a:p>
            <a:r>
              <a:rPr lang="ru-RU" sz="2554" dirty="0"/>
              <a:t>20 минут на выступления – </a:t>
            </a:r>
            <a:r>
              <a:rPr lang="ru-RU" sz="2554" dirty="0"/>
              <a:t>на каждый слайд около 2-х </a:t>
            </a:r>
            <a:r>
              <a:rPr lang="ru-RU" sz="2554" dirty="0"/>
              <a:t>минут</a:t>
            </a:r>
            <a:endParaRPr lang="ru-RU" sz="2554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554" dirty="0"/>
              <a:t>30 – размер </a:t>
            </a:r>
            <a:r>
              <a:rPr lang="ru-RU" sz="2554" dirty="0"/>
              <a:t>шрифта </a:t>
            </a:r>
            <a:br>
              <a:rPr lang="ru-RU" sz="2554" dirty="0"/>
            </a:br>
            <a:r>
              <a:rPr lang="ru-RU" sz="2554" dirty="0"/>
              <a:t>(заголовки – </a:t>
            </a:r>
            <a:r>
              <a:rPr lang="ru-RU" sz="2554" dirty="0" smtClean="0"/>
              <a:t>32-36</a:t>
            </a:r>
            <a:r>
              <a:rPr lang="ru-RU" sz="2554" dirty="0"/>
              <a:t/>
            </a:r>
            <a:br>
              <a:rPr lang="ru-RU" sz="2554" dirty="0"/>
            </a:br>
            <a:r>
              <a:rPr lang="ru-RU" sz="2554" dirty="0"/>
              <a:t>текст – 28-30) </a:t>
            </a:r>
            <a:br>
              <a:rPr lang="ru-RU" sz="2554" dirty="0"/>
            </a:br>
            <a:endParaRPr lang="ru-RU" sz="2554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845923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110"/>
            <a:ext cx="6960143" cy="456235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554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Правило визуализации:</a:t>
            </a:r>
          </a:p>
          <a:p>
            <a:r>
              <a:rPr lang="ru-RU" sz="2554" dirty="0"/>
              <a:t>рисунки, фотографии, иконки, эскизы и </a:t>
            </a:r>
            <a:r>
              <a:rPr lang="ru-RU" sz="2554" dirty="0"/>
              <a:t>др. </a:t>
            </a:r>
            <a:r>
              <a:rPr lang="ru-RU" sz="2554" dirty="0"/>
              <a:t>изображения </a:t>
            </a:r>
            <a:r>
              <a:rPr lang="ru-RU" sz="2554" dirty="0"/>
              <a:t>помогают </a:t>
            </a:r>
            <a:r>
              <a:rPr lang="ru-RU" sz="2554" dirty="0"/>
              <a:t>лучше воспринимать </a:t>
            </a:r>
            <a:r>
              <a:rPr lang="ru-RU" sz="2554" dirty="0" smtClean="0"/>
              <a:t>материал </a:t>
            </a:r>
            <a:endParaRPr lang="ru-RU" sz="2554" dirty="0"/>
          </a:p>
          <a:p>
            <a:r>
              <a:rPr lang="ru-RU" sz="2554" dirty="0"/>
              <a:t>Вместо таблиц используйте графики и диаграммы – легче воспринимать цифры</a:t>
            </a:r>
          </a:p>
          <a:p>
            <a:pPr marL="0" indent="0">
              <a:buNone/>
            </a:pPr>
            <a:r>
              <a:rPr lang="ru-RU" sz="2554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Правило «И что?...»</a:t>
            </a:r>
          </a:p>
          <a:p>
            <a:r>
              <a:rPr lang="ru-RU" sz="2554" dirty="0"/>
              <a:t>Закончив одну мыль, </a:t>
            </a:r>
            <a:br>
              <a:rPr lang="ru-RU" sz="2554" dirty="0"/>
            </a:br>
            <a:r>
              <a:rPr lang="ru-RU" sz="2554" dirty="0"/>
              <a:t>задайте себе вопрос </a:t>
            </a:r>
            <a:br>
              <a:rPr lang="ru-RU" sz="2554" dirty="0"/>
            </a:br>
            <a:r>
              <a:rPr lang="ru-RU" sz="2554" dirty="0"/>
              <a:t>«И что?...» – и ответьте </a:t>
            </a:r>
            <a:br>
              <a:rPr lang="ru-RU" sz="2554" dirty="0"/>
            </a:br>
            <a:r>
              <a:rPr lang="ru-RU" sz="2554" dirty="0"/>
              <a:t>на него себе и всем</a:t>
            </a:r>
          </a:p>
        </p:txBody>
      </p:sp>
    </p:spTree>
    <p:extLst>
      <p:ext uri="{BB962C8B-B14F-4D97-AF65-F5344CB8AC3E}">
        <p14:creationId xmlns:p14="http://schemas.microsoft.com/office/powerpoint/2010/main" val="315471037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оектная деятельность .potx" id="{0E502D93-7EAE-4FD2-92A3-23FF9F672D69}" vid="{EB637485-87FA-436F-861C-CD117A7359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проектная деятельность </Template>
  <TotalTime>277</TotalTime>
  <Words>349</Words>
  <Application>Microsoft Office PowerPoint</Application>
  <PresentationFormat>Произвольный</PresentationFormat>
  <Paragraphs>60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Arial Black</vt:lpstr>
      <vt:lpstr>Calibri</vt:lpstr>
      <vt:lpstr>Calibri Light</vt:lpstr>
      <vt:lpstr>Тема Office</vt:lpstr>
      <vt:lpstr>ИНФОРМАЦИОННЫЕ ТЕХНОЛОГИИ В ПРОЕКТНОЙ  ДЕЯТЕЛЬНОСТИ</vt:lpstr>
      <vt:lpstr>ОСНОВНЫЕ ПОНЯТИЯ</vt:lpstr>
      <vt:lpstr>ОСНОВНЫЕ ПОНЯТИЯ</vt:lpstr>
      <vt:lpstr>ЭТАПЫ ПРОЕЗЕНТАЦИИ И ЗАЩИТЫ ПРОЕКТА</vt:lpstr>
      <vt:lpstr>Презентация PowerPoint</vt:lpstr>
      <vt:lpstr>ЭТАПЫ ПРОЕЗЕНТАЦИИ И ЗАЩИТЫ ПРОЕКТА</vt:lpstr>
      <vt:lpstr>Презентация PowerPoint</vt:lpstr>
      <vt:lpstr>Запомните правила подготовки презентаций</vt:lpstr>
      <vt:lpstr>Презентация PowerPoint</vt:lpstr>
      <vt:lpstr>Структура выступления</vt:lpstr>
      <vt:lpstr>Презентация PowerPoint</vt:lpstr>
      <vt:lpstr>Презентация PowerPoint</vt:lpstr>
      <vt:lpstr>Презентация PowerPoint</vt:lpstr>
      <vt:lpstr>Благодарю за внимание!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РАЗДЕЛ 3. ИНФОРМАЦИОННЫЕ ТЕХНОЛОГИИ В ПРОЕКТНОЙ  ДЕЯТЕЛЬНОСТИ</dc:title>
  <dc:creator>DNA7 X86</dc:creator>
  <cp:lastModifiedBy>admin</cp:lastModifiedBy>
  <cp:revision>10</cp:revision>
  <dcterms:created xsi:type="dcterms:W3CDTF">2017-05-01T16:04:07Z</dcterms:created>
  <dcterms:modified xsi:type="dcterms:W3CDTF">2021-09-06T15:05:00Z</dcterms:modified>
</cp:coreProperties>
</file>