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3"/>
  </p:notesMasterIdLst>
  <p:sldIdLst>
    <p:sldId id="256" r:id="rId2"/>
    <p:sldId id="265" r:id="rId3"/>
    <p:sldId id="266" r:id="rId4"/>
    <p:sldId id="269" r:id="rId5"/>
    <p:sldId id="257" r:id="rId6"/>
    <p:sldId id="258" r:id="rId7"/>
    <p:sldId id="259" r:id="rId8"/>
    <p:sldId id="260" r:id="rId9"/>
    <p:sldId id="267" r:id="rId10"/>
    <p:sldId id="268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D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E79C3-3DA6-4CED-83C1-E735523E2F69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059E8E-3C04-491D-BA5A-F06BFD05B5CF}">
      <dgm:prSet phldrT="[Текст]"/>
      <dgm:spPr/>
      <dgm:t>
        <a:bodyPr/>
        <a:lstStyle/>
        <a:p>
          <a:r>
            <a:rPr lang="ru-RU" dirty="0" smtClean="0"/>
            <a:t>Типы проектов</a:t>
          </a:r>
          <a:endParaRPr lang="ru-RU" dirty="0"/>
        </a:p>
      </dgm:t>
    </dgm:pt>
    <dgm:pt modelId="{4B42AF76-C8B7-43D5-B3C8-38D34B05B09C}" type="parTrans" cxnId="{14C33F1F-6289-43C1-AC54-DC05193BD308}">
      <dgm:prSet/>
      <dgm:spPr/>
      <dgm:t>
        <a:bodyPr/>
        <a:lstStyle/>
        <a:p>
          <a:endParaRPr lang="ru-RU"/>
        </a:p>
      </dgm:t>
    </dgm:pt>
    <dgm:pt modelId="{B674D01D-A046-4D85-8A07-CB88D3E1753C}" type="sibTrans" cxnId="{14C33F1F-6289-43C1-AC54-DC05193BD308}">
      <dgm:prSet/>
      <dgm:spPr/>
      <dgm:t>
        <a:bodyPr/>
        <a:lstStyle/>
        <a:p>
          <a:endParaRPr lang="ru-RU"/>
        </a:p>
      </dgm:t>
    </dgm:pt>
    <dgm:pt modelId="{73D9ED56-1B54-4BFD-A454-2666CB55CF72}">
      <dgm:prSet phldrT="[Текст]" custT="1"/>
      <dgm:spPr/>
      <dgm:t>
        <a:bodyPr/>
        <a:lstStyle/>
        <a:p>
          <a:r>
            <a:rPr lang="ru-RU" sz="2200" spc="-100" baseline="0" dirty="0" smtClean="0"/>
            <a:t>Исследовательский</a:t>
          </a:r>
          <a:endParaRPr lang="ru-RU" sz="2200" spc="-100" baseline="0" dirty="0"/>
        </a:p>
      </dgm:t>
    </dgm:pt>
    <dgm:pt modelId="{5EF58498-00C3-491A-BAD5-555EF97462C4}" type="parTrans" cxnId="{1E4DD4BB-4C6C-45ED-8973-3CF791F97BC2}">
      <dgm:prSet/>
      <dgm:spPr/>
      <dgm:t>
        <a:bodyPr/>
        <a:lstStyle/>
        <a:p>
          <a:endParaRPr lang="ru-RU"/>
        </a:p>
      </dgm:t>
    </dgm:pt>
    <dgm:pt modelId="{ADB40FCA-E237-4246-9020-D0363F420DBE}" type="sibTrans" cxnId="{1E4DD4BB-4C6C-45ED-8973-3CF791F97BC2}">
      <dgm:prSet/>
      <dgm:spPr/>
      <dgm:t>
        <a:bodyPr/>
        <a:lstStyle/>
        <a:p>
          <a:endParaRPr lang="ru-RU"/>
        </a:p>
      </dgm:t>
    </dgm:pt>
    <dgm:pt modelId="{E5C38ACA-EAC3-441B-956D-186351CC84AD}">
      <dgm:prSet phldrT="[Текст]" custT="1"/>
      <dgm:spPr/>
      <dgm:t>
        <a:bodyPr/>
        <a:lstStyle/>
        <a:p>
          <a:r>
            <a:rPr lang="ru-RU" sz="1800" dirty="0" smtClean="0"/>
            <a:t>Практико-ориентированный</a:t>
          </a:r>
          <a:endParaRPr lang="ru-RU" sz="1800" dirty="0"/>
        </a:p>
      </dgm:t>
    </dgm:pt>
    <dgm:pt modelId="{5EF6E6B3-BC0E-431C-AC81-5D8013D6218C}" type="parTrans" cxnId="{7727BC20-7DEC-4356-8F72-112F8A9DEC02}">
      <dgm:prSet/>
      <dgm:spPr/>
      <dgm:t>
        <a:bodyPr/>
        <a:lstStyle/>
        <a:p>
          <a:endParaRPr lang="ru-RU"/>
        </a:p>
      </dgm:t>
    </dgm:pt>
    <dgm:pt modelId="{36CDBCCC-C820-4360-85C6-A72A3043F2BA}" type="sibTrans" cxnId="{7727BC20-7DEC-4356-8F72-112F8A9DEC02}">
      <dgm:prSet/>
      <dgm:spPr/>
      <dgm:t>
        <a:bodyPr/>
        <a:lstStyle/>
        <a:p>
          <a:endParaRPr lang="ru-RU"/>
        </a:p>
      </dgm:t>
    </dgm:pt>
    <dgm:pt modelId="{593D3165-8FA8-425B-87F3-68B436A8845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Творческий</a:t>
          </a:r>
          <a:endParaRPr lang="ru-RU" sz="2000" dirty="0">
            <a:solidFill>
              <a:schemeClr val="tx1"/>
            </a:solidFill>
          </a:endParaRPr>
        </a:p>
      </dgm:t>
    </dgm:pt>
    <dgm:pt modelId="{8EDB9344-01AA-4785-8603-E9B502DB9BCE}" type="parTrans" cxnId="{D342F5F4-AF31-46F9-A3DA-C4E1435AC67B}">
      <dgm:prSet/>
      <dgm:spPr/>
      <dgm:t>
        <a:bodyPr/>
        <a:lstStyle/>
        <a:p>
          <a:endParaRPr lang="ru-RU"/>
        </a:p>
      </dgm:t>
    </dgm:pt>
    <dgm:pt modelId="{3C1ACC1E-8BF7-453E-B4E7-2F3B15D30BA8}" type="sibTrans" cxnId="{D342F5F4-AF31-46F9-A3DA-C4E1435AC67B}">
      <dgm:prSet/>
      <dgm:spPr/>
      <dgm:t>
        <a:bodyPr/>
        <a:lstStyle/>
        <a:p>
          <a:endParaRPr lang="ru-RU"/>
        </a:p>
      </dgm:t>
    </dgm:pt>
    <dgm:pt modelId="{8B621B31-263E-4E05-B5BB-9463EC8BE93C}">
      <dgm:prSet phldrT="[Текст]" custT="1"/>
      <dgm:spPr/>
      <dgm:t>
        <a:bodyPr/>
        <a:lstStyle/>
        <a:p>
          <a:r>
            <a:rPr lang="ru-RU" sz="2000" dirty="0" smtClean="0"/>
            <a:t>Информационный</a:t>
          </a:r>
          <a:endParaRPr lang="ru-RU" sz="2000" dirty="0"/>
        </a:p>
      </dgm:t>
    </dgm:pt>
    <dgm:pt modelId="{D0C8705D-4B7C-4968-A94C-F3C1B5116309}" type="parTrans" cxnId="{6F0E45C8-C335-435B-86A8-C07E0A62266F}">
      <dgm:prSet/>
      <dgm:spPr/>
      <dgm:t>
        <a:bodyPr/>
        <a:lstStyle/>
        <a:p>
          <a:endParaRPr lang="ru-RU"/>
        </a:p>
      </dgm:t>
    </dgm:pt>
    <dgm:pt modelId="{89A297CB-E52C-405C-A47D-2314D8F73185}" type="sibTrans" cxnId="{6F0E45C8-C335-435B-86A8-C07E0A62266F}">
      <dgm:prSet/>
      <dgm:spPr/>
      <dgm:t>
        <a:bodyPr/>
        <a:lstStyle/>
        <a:p>
          <a:endParaRPr lang="ru-RU"/>
        </a:p>
      </dgm:t>
    </dgm:pt>
    <dgm:pt modelId="{6A4BA11E-4B41-4F7C-9970-D730AA0D2CEC}">
      <dgm:prSet phldrT="[Текст]" phldr="1"/>
      <dgm:spPr/>
      <dgm:t>
        <a:bodyPr/>
        <a:lstStyle/>
        <a:p>
          <a:endParaRPr lang="ru-RU"/>
        </a:p>
      </dgm:t>
    </dgm:pt>
    <dgm:pt modelId="{C6950125-561B-41F8-A34F-872349A647CE}" type="parTrans" cxnId="{3DC99384-89C6-4466-A35F-B6A03F172A27}">
      <dgm:prSet/>
      <dgm:spPr/>
      <dgm:t>
        <a:bodyPr/>
        <a:lstStyle/>
        <a:p>
          <a:endParaRPr lang="ru-RU"/>
        </a:p>
      </dgm:t>
    </dgm:pt>
    <dgm:pt modelId="{E6A464A2-CE6D-4B9B-BC1C-AD764B3DC094}" type="sibTrans" cxnId="{3DC99384-89C6-4466-A35F-B6A03F172A27}">
      <dgm:prSet/>
      <dgm:spPr/>
      <dgm:t>
        <a:bodyPr/>
        <a:lstStyle/>
        <a:p>
          <a:endParaRPr lang="ru-RU"/>
        </a:p>
      </dgm:t>
    </dgm:pt>
    <dgm:pt modelId="{5532CE52-3003-4DFA-8F99-E217D7855AF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Социальный</a:t>
          </a:r>
          <a:endParaRPr lang="ru-RU" sz="2000" dirty="0">
            <a:solidFill>
              <a:schemeClr val="tx1"/>
            </a:solidFill>
          </a:endParaRPr>
        </a:p>
      </dgm:t>
    </dgm:pt>
    <dgm:pt modelId="{5E6CD10B-4775-472C-BAEA-345A425DDDA7}" type="parTrans" cxnId="{89EE20AE-D766-4D81-ACF6-F7A6D3E1C5E7}">
      <dgm:prSet/>
      <dgm:spPr/>
      <dgm:t>
        <a:bodyPr/>
        <a:lstStyle/>
        <a:p>
          <a:endParaRPr lang="ru-RU"/>
        </a:p>
      </dgm:t>
    </dgm:pt>
    <dgm:pt modelId="{F51B9E64-8E69-423D-81C4-658024D04A5D}" type="sibTrans" cxnId="{89EE20AE-D766-4D81-ACF6-F7A6D3E1C5E7}">
      <dgm:prSet/>
      <dgm:spPr/>
      <dgm:t>
        <a:bodyPr/>
        <a:lstStyle/>
        <a:p>
          <a:endParaRPr lang="ru-RU"/>
        </a:p>
      </dgm:t>
    </dgm:pt>
    <dgm:pt modelId="{BD0686BF-786B-4673-98CA-E0B0E1A52E89}" type="pres">
      <dgm:prSet presAssocID="{3C0E79C3-3DA6-4CED-83C1-E735523E2F6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FCF478-1B21-420C-8A8B-37A7A4B0644E}" type="pres">
      <dgm:prSet presAssocID="{A7059E8E-3C04-491D-BA5A-F06BFD05B5CF}" presName="centerShape" presStyleLbl="node0" presStyleIdx="0" presStyleCnt="1" custLinFactNeighborX="-294" custLinFactNeighborY="4200"/>
      <dgm:spPr/>
      <dgm:t>
        <a:bodyPr/>
        <a:lstStyle/>
        <a:p>
          <a:endParaRPr lang="ru-RU"/>
        </a:p>
      </dgm:t>
    </dgm:pt>
    <dgm:pt modelId="{9271D73C-9F05-469D-AE41-17615225AD80}" type="pres">
      <dgm:prSet presAssocID="{5EF58498-00C3-491A-BAD5-555EF97462C4}" presName="parTrans" presStyleLbl="sibTrans2D1" presStyleIdx="0" presStyleCnt="5"/>
      <dgm:spPr/>
      <dgm:t>
        <a:bodyPr/>
        <a:lstStyle/>
        <a:p>
          <a:endParaRPr lang="ru-RU"/>
        </a:p>
      </dgm:t>
    </dgm:pt>
    <dgm:pt modelId="{6F41CEEC-C9F4-4789-B87C-9840F9307EFA}" type="pres">
      <dgm:prSet presAssocID="{5EF58498-00C3-491A-BAD5-555EF97462C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79347042-8993-48C8-AFC9-3513A4A8F197}" type="pres">
      <dgm:prSet presAssocID="{73D9ED56-1B54-4BFD-A454-2666CB55CF72}" presName="node" presStyleLbl="node1" presStyleIdx="0" presStyleCnt="5" custScaleX="245540" custScaleY="117967" custRadScaleRad="97061" custRadScaleInc="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9ED6E-7168-4534-A4D9-E5DAD0A81D85}" type="pres">
      <dgm:prSet presAssocID="{5EF6E6B3-BC0E-431C-AC81-5D8013D6218C}" presName="parTrans" presStyleLbl="sibTrans2D1" presStyleIdx="1" presStyleCnt="5"/>
      <dgm:spPr/>
      <dgm:t>
        <a:bodyPr/>
        <a:lstStyle/>
        <a:p>
          <a:endParaRPr lang="ru-RU"/>
        </a:p>
      </dgm:t>
    </dgm:pt>
    <dgm:pt modelId="{F1B022A9-5269-493D-AFBF-1AE521F02492}" type="pres">
      <dgm:prSet presAssocID="{5EF6E6B3-BC0E-431C-AC81-5D8013D6218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3EB98E70-4AA1-4AE8-A466-B4A585B65407}" type="pres">
      <dgm:prSet presAssocID="{E5C38ACA-EAC3-441B-956D-186351CC84AD}" presName="node" presStyleLbl="node1" presStyleIdx="1" presStyleCnt="5" custScaleX="192129" custRadScaleRad="112614" custRadScaleInc="7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E5152-3FE7-4724-9A8B-0B701B71A738}" type="pres">
      <dgm:prSet presAssocID="{5E6CD10B-4775-472C-BAEA-345A425DDDA7}" presName="parTrans" presStyleLbl="sibTrans2D1" presStyleIdx="2" presStyleCnt="5" custLinFactNeighborX="21853" custLinFactNeighborY="-12649"/>
      <dgm:spPr/>
      <dgm:t>
        <a:bodyPr/>
        <a:lstStyle/>
        <a:p>
          <a:endParaRPr lang="ru-RU"/>
        </a:p>
      </dgm:t>
    </dgm:pt>
    <dgm:pt modelId="{9F734DF0-D5CE-4CF3-B9C3-A4EFE2840F58}" type="pres">
      <dgm:prSet presAssocID="{5E6CD10B-4775-472C-BAEA-345A425DDDA7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1FA65139-3865-4919-AFDC-83ACC7515528}" type="pres">
      <dgm:prSet presAssocID="{5532CE52-3003-4DFA-8F99-E217D7855AFF}" presName="node" presStyleLbl="node1" presStyleIdx="2" presStyleCnt="5" custScaleX="190582" custRadScaleRad="102319" custRadScaleInc="-23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0001A-C022-4904-B7C7-7A35113DB0D8}" type="pres">
      <dgm:prSet presAssocID="{8EDB9344-01AA-4785-8603-E9B502DB9BCE}" presName="parTrans" presStyleLbl="sibTrans2D1" presStyleIdx="3" presStyleCnt="5"/>
      <dgm:spPr/>
      <dgm:t>
        <a:bodyPr/>
        <a:lstStyle/>
        <a:p>
          <a:endParaRPr lang="ru-RU"/>
        </a:p>
      </dgm:t>
    </dgm:pt>
    <dgm:pt modelId="{0BCCB815-BA3F-4EE9-B545-502AF382F79E}" type="pres">
      <dgm:prSet presAssocID="{8EDB9344-01AA-4785-8603-E9B502DB9BCE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1A98309-9245-4CAE-AF72-C369C6F9C76A}" type="pres">
      <dgm:prSet presAssocID="{593D3165-8FA8-425B-87F3-68B436A88453}" presName="node" presStyleLbl="node1" presStyleIdx="3" presStyleCnt="5" custScaleX="212611" custRadScaleRad="124294" custRadScaleInc="55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9EA09-1180-4AD6-AD0F-752BCEAD8C45}" type="pres">
      <dgm:prSet presAssocID="{D0C8705D-4B7C-4968-A94C-F3C1B5116309}" presName="parTrans" presStyleLbl="sibTrans2D1" presStyleIdx="4" presStyleCnt="5"/>
      <dgm:spPr/>
      <dgm:t>
        <a:bodyPr/>
        <a:lstStyle/>
        <a:p>
          <a:endParaRPr lang="ru-RU"/>
        </a:p>
      </dgm:t>
    </dgm:pt>
    <dgm:pt modelId="{B63DB236-8F3E-4C9D-9850-362980CAE390}" type="pres">
      <dgm:prSet presAssocID="{D0C8705D-4B7C-4968-A94C-F3C1B5116309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E6E1601-E260-45D2-9C85-238C57494633}" type="pres">
      <dgm:prSet presAssocID="{8B621B31-263E-4E05-B5BB-9463EC8BE93C}" presName="node" presStyleLbl="node1" presStyleIdx="4" presStyleCnt="5" custScaleX="187208" custRadScaleRad="100804" custRadScaleInc="4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1DCE89-6AD5-447F-ADBF-05A3263CBAC0}" type="presOf" srcId="{5EF58498-00C3-491A-BAD5-555EF97462C4}" destId="{6F41CEEC-C9F4-4789-B87C-9840F9307EFA}" srcOrd="1" destOrd="0" presId="urn:microsoft.com/office/officeart/2005/8/layout/radial5"/>
    <dgm:cxn modelId="{03D1178B-BFA1-4E13-B9EE-29ABA2F3C4BB}" type="presOf" srcId="{73D9ED56-1B54-4BFD-A454-2666CB55CF72}" destId="{79347042-8993-48C8-AFC9-3513A4A8F197}" srcOrd="0" destOrd="0" presId="urn:microsoft.com/office/officeart/2005/8/layout/radial5"/>
    <dgm:cxn modelId="{1C69064D-5444-4CFF-A260-F02CBBF84A65}" type="presOf" srcId="{5532CE52-3003-4DFA-8F99-E217D7855AFF}" destId="{1FA65139-3865-4919-AFDC-83ACC7515528}" srcOrd="0" destOrd="0" presId="urn:microsoft.com/office/officeart/2005/8/layout/radial5"/>
    <dgm:cxn modelId="{1E4DD4BB-4C6C-45ED-8973-3CF791F97BC2}" srcId="{A7059E8E-3C04-491D-BA5A-F06BFD05B5CF}" destId="{73D9ED56-1B54-4BFD-A454-2666CB55CF72}" srcOrd="0" destOrd="0" parTransId="{5EF58498-00C3-491A-BAD5-555EF97462C4}" sibTransId="{ADB40FCA-E237-4246-9020-D0363F420DBE}"/>
    <dgm:cxn modelId="{7E0BFF65-16F7-4C12-A8F9-730E10D5C8AD}" type="presOf" srcId="{5E6CD10B-4775-472C-BAEA-345A425DDDA7}" destId="{9F734DF0-D5CE-4CF3-B9C3-A4EFE2840F58}" srcOrd="1" destOrd="0" presId="urn:microsoft.com/office/officeart/2005/8/layout/radial5"/>
    <dgm:cxn modelId="{16C4D34C-E8C2-46AC-88E8-C9C9E80D6D61}" type="presOf" srcId="{5EF58498-00C3-491A-BAD5-555EF97462C4}" destId="{9271D73C-9F05-469D-AE41-17615225AD80}" srcOrd="0" destOrd="0" presId="urn:microsoft.com/office/officeart/2005/8/layout/radial5"/>
    <dgm:cxn modelId="{6F0E45C8-C335-435B-86A8-C07E0A62266F}" srcId="{A7059E8E-3C04-491D-BA5A-F06BFD05B5CF}" destId="{8B621B31-263E-4E05-B5BB-9463EC8BE93C}" srcOrd="4" destOrd="0" parTransId="{D0C8705D-4B7C-4968-A94C-F3C1B5116309}" sibTransId="{89A297CB-E52C-405C-A47D-2314D8F73185}"/>
    <dgm:cxn modelId="{F838E925-92A2-4D1B-AACF-2FDCAABE4A2E}" type="presOf" srcId="{A7059E8E-3C04-491D-BA5A-F06BFD05B5CF}" destId="{09FCF478-1B21-420C-8A8B-37A7A4B0644E}" srcOrd="0" destOrd="0" presId="urn:microsoft.com/office/officeart/2005/8/layout/radial5"/>
    <dgm:cxn modelId="{D342F5F4-AF31-46F9-A3DA-C4E1435AC67B}" srcId="{A7059E8E-3C04-491D-BA5A-F06BFD05B5CF}" destId="{593D3165-8FA8-425B-87F3-68B436A88453}" srcOrd="3" destOrd="0" parTransId="{8EDB9344-01AA-4785-8603-E9B502DB9BCE}" sibTransId="{3C1ACC1E-8BF7-453E-B4E7-2F3B15D30BA8}"/>
    <dgm:cxn modelId="{14C33F1F-6289-43C1-AC54-DC05193BD308}" srcId="{3C0E79C3-3DA6-4CED-83C1-E735523E2F69}" destId="{A7059E8E-3C04-491D-BA5A-F06BFD05B5CF}" srcOrd="0" destOrd="0" parTransId="{4B42AF76-C8B7-43D5-B3C8-38D34B05B09C}" sibTransId="{B674D01D-A046-4D85-8A07-CB88D3E1753C}"/>
    <dgm:cxn modelId="{89EE20AE-D766-4D81-ACF6-F7A6D3E1C5E7}" srcId="{A7059E8E-3C04-491D-BA5A-F06BFD05B5CF}" destId="{5532CE52-3003-4DFA-8F99-E217D7855AFF}" srcOrd="2" destOrd="0" parTransId="{5E6CD10B-4775-472C-BAEA-345A425DDDA7}" sibTransId="{F51B9E64-8E69-423D-81C4-658024D04A5D}"/>
    <dgm:cxn modelId="{121F7E99-3612-49CA-9A9C-E45B5CA0AE3D}" type="presOf" srcId="{8B621B31-263E-4E05-B5BB-9463EC8BE93C}" destId="{0E6E1601-E260-45D2-9C85-238C57494633}" srcOrd="0" destOrd="0" presId="urn:microsoft.com/office/officeart/2005/8/layout/radial5"/>
    <dgm:cxn modelId="{5D49C731-777D-4604-A6B7-DBD3DCE6616A}" type="presOf" srcId="{5E6CD10B-4775-472C-BAEA-345A425DDDA7}" destId="{5FCE5152-3FE7-4724-9A8B-0B701B71A738}" srcOrd="0" destOrd="0" presId="urn:microsoft.com/office/officeart/2005/8/layout/radial5"/>
    <dgm:cxn modelId="{F622CAE8-6159-4CB3-822A-1D93D0A0AFF2}" type="presOf" srcId="{5EF6E6B3-BC0E-431C-AC81-5D8013D6218C}" destId="{F1B022A9-5269-493D-AFBF-1AE521F02492}" srcOrd="1" destOrd="0" presId="urn:microsoft.com/office/officeart/2005/8/layout/radial5"/>
    <dgm:cxn modelId="{48289077-0DBD-4119-B105-BAA11C1277B0}" type="presOf" srcId="{D0C8705D-4B7C-4968-A94C-F3C1B5116309}" destId="{DB99EA09-1180-4AD6-AD0F-752BCEAD8C45}" srcOrd="0" destOrd="0" presId="urn:microsoft.com/office/officeart/2005/8/layout/radial5"/>
    <dgm:cxn modelId="{838E523C-931E-4863-922B-FCBA8619C070}" type="presOf" srcId="{3C0E79C3-3DA6-4CED-83C1-E735523E2F69}" destId="{BD0686BF-786B-4673-98CA-E0B0E1A52E89}" srcOrd="0" destOrd="0" presId="urn:microsoft.com/office/officeart/2005/8/layout/radial5"/>
    <dgm:cxn modelId="{D1A8A592-6D0B-4892-B38B-3150CEBB2F4C}" type="presOf" srcId="{E5C38ACA-EAC3-441B-956D-186351CC84AD}" destId="{3EB98E70-4AA1-4AE8-A466-B4A585B65407}" srcOrd="0" destOrd="0" presId="urn:microsoft.com/office/officeart/2005/8/layout/radial5"/>
    <dgm:cxn modelId="{7727BC20-7DEC-4356-8F72-112F8A9DEC02}" srcId="{A7059E8E-3C04-491D-BA5A-F06BFD05B5CF}" destId="{E5C38ACA-EAC3-441B-956D-186351CC84AD}" srcOrd="1" destOrd="0" parTransId="{5EF6E6B3-BC0E-431C-AC81-5D8013D6218C}" sibTransId="{36CDBCCC-C820-4360-85C6-A72A3043F2BA}"/>
    <dgm:cxn modelId="{3DC99384-89C6-4466-A35F-B6A03F172A27}" srcId="{3C0E79C3-3DA6-4CED-83C1-E735523E2F69}" destId="{6A4BA11E-4B41-4F7C-9970-D730AA0D2CEC}" srcOrd="1" destOrd="0" parTransId="{C6950125-561B-41F8-A34F-872349A647CE}" sibTransId="{E6A464A2-CE6D-4B9B-BC1C-AD764B3DC094}"/>
    <dgm:cxn modelId="{F733F2B1-C463-4ECA-AABD-4725873DAF44}" type="presOf" srcId="{8EDB9344-01AA-4785-8603-E9B502DB9BCE}" destId="{0BCCB815-BA3F-4EE9-B545-502AF382F79E}" srcOrd="1" destOrd="0" presId="urn:microsoft.com/office/officeart/2005/8/layout/radial5"/>
    <dgm:cxn modelId="{C32E82CA-F7F3-4A30-91E3-4E2C07E4E093}" type="presOf" srcId="{5EF6E6B3-BC0E-431C-AC81-5D8013D6218C}" destId="{2AA9ED6E-7168-4534-A4D9-E5DAD0A81D85}" srcOrd="0" destOrd="0" presId="urn:microsoft.com/office/officeart/2005/8/layout/radial5"/>
    <dgm:cxn modelId="{380C9603-239B-4D6F-839C-222016BE41C4}" type="presOf" srcId="{8EDB9344-01AA-4785-8603-E9B502DB9BCE}" destId="{4E20001A-C022-4904-B7C7-7A35113DB0D8}" srcOrd="0" destOrd="0" presId="urn:microsoft.com/office/officeart/2005/8/layout/radial5"/>
    <dgm:cxn modelId="{A45C44D7-B08D-4A95-90C7-ED22E2538832}" type="presOf" srcId="{593D3165-8FA8-425B-87F3-68B436A88453}" destId="{A1A98309-9245-4CAE-AF72-C369C6F9C76A}" srcOrd="0" destOrd="0" presId="urn:microsoft.com/office/officeart/2005/8/layout/radial5"/>
    <dgm:cxn modelId="{7181BF78-F2EF-4819-8BCD-FA03335CD6AE}" type="presOf" srcId="{D0C8705D-4B7C-4968-A94C-F3C1B5116309}" destId="{B63DB236-8F3E-4C9D-9850-362980CAE390}" srcOrd="1" destOrd="0" presId="urn:microsoft.com/office/officeart/2005/8/layout/radial5"/>
    <dgm:cxn modelId="{6A7787B8-4C0E-4581-902F-80D8C8A10186}" type="presParOf" srcId="{BD0686BF-786B-4673-98CA-E0B0E1A52E89}" destId="{09FCF478-1B21-420C-8A8B-37A7A4B0644E}" srcOrd="0" destOrd="0" presId="urn:microsoft.com/office/officeart/2005/8/layout/radial5"/>
    <dgm:cxn modelId="{468D2C08-EA73-46B1-9FC1-2FD814160EE6}" type="presParOf" srcId="{BD0686BF-786B-4673-98CA-E0B0E1A52E89}" destId="{9271D73C-9F05-469D-AE41-17615225AD80}" srcOrd="1" destOrd="0" presId="urn:microsoft.com/office/officeart/2005/8/layout/radial5"/>
    <dgm:cxn modelId="{340828F6-AE54-46FB-BA79-93D936E59710}" type="presParOf" srcId="{9271D73C-9F05-469D-AE41-17615225AD80}" destId="{6F41CEEC-C9F4-4789-B87C-9840F9307EFA}" srcOrd="0" destOrd="0" presId="urn:microsoft.com/office/officeart/2005/8/layout/radial5"/>
    <dgm:cxn modelId="{33D3E302-1058-4FBC-A8E0-2E6D747805CA}" type="presParOf" srcId="{BD0686BF-786B-4673-98CA-E0B0E1A52E89}" destId="{79347042-8993-48C8-AFC9-3513A4A8F197}" srcOrd="2" destOrd="0" presId="urn:microsoft.com/office/officeart/2005/8/layout/radial5"/>
    <dgm:cxn modelId="{73811D2E-3F7C-40DF-909F-69C750A314D7}" type="presParOf" srcId="{BD0686BF-786B-4673-98CA-E0B0E1A52E89}" destId="{2AA9ED6E-7168-4534-A4D9-E5DAD0A81D85}" srcOrd="3" destOrd="0" presId="urn:microsoft.com/office/officeart/2005/8/layout/radial5"/>
    <dgm:cxn modelId="{70199DB4-CE9A-454C-89D6-F47400C21CC4}" type="presParOf" srcId="{2AA9ED6E-7168-4534-A4D9-E5DAD0A81D85}" destId="{F1B022A9-5269-493D-AFBF-1AE521F02492}" srcOrd="0" destOrd="0" presId="urn:microsoft.com/office/officeart/2005/8/layout/radial5"/>
    <dgm:cxn modelId="{DE4DFC1D-4ED3-4677-ACA6-A7EF7EE23A77}" type="presParOf" srcId="{BD0686BF-786B-4673-98CA-E0B0E1A52E89}" destId="{3EB98E70-4AA1-4AE8-A466-B4A585B65407}" srcOrd="4" destOrd="0" presId="urn:microsoft.com/office/officeart/2005/8/layout/radial5"/>
    <dgm:cxn modelId="{8C93F169-96A2-4CB4-A67D-B775884F406D}" type="presParOf" srcId="{BD0686BF-786B-4673-98CA-E0B0E1A52E89}" destId="{5FCE5152-3FE7-4724-9A8B-0B701B71A738}" srcOrd="5" destOrd="0" presId="urn:microsoft.com/office/officeart/2005/8/layout/radial5"/>
    <dgm:cxn modelId="{1BB3007F-F66D-4AF6-8558-C79E8BF9B5C2}" type="presParOf" srcId="{5FCE5152-3FE7-4724-9A8B-0B701B71A738}" destId="{9F734DF0-D5CE-4CF3-B9C3-A4EFE2840F58}" srcOrd="0" destOrd="0" presId="urn:microsoft.com/office/officeart/2005/8/layout/radial5"/>
    <dgm:cxn modelId="{479D03E9-0004-4FE4-9942-4B0C0156C435}" type="presParOf" srcId="{BD0686BF-786B-4673-98CA-E0B0E1A52E89}" destId="{1FA65139-3865-4919-AFDC-83ACC7515528}" srcOrd="6" destOrd="0" presId="urn:microsoft.com/office/officeart/2005/8/layout/radial5"/>
    <dgm:cxn modelId="{40E41D58-3C43-4155-ADB7-5D157C4FFE96}" type="presParOf" srcId="{BD0686BF-786B-4673-98CA-E0B0E1A52E89}" destId="{4E20001A-C022-4904-B7C7-7A35113DB0D8}" srcOrd="7" destOrd="0" presId="urn:microsoft.com/office/officeart/2005/8/layout/radial5"/>
    <dgm:cxn modelId="{A894696B-0740-4F63-8FAC-933B5DF3AAF9}" type="presParOf" srcId="{4E20001A-C022-4904-B7C7-7A35113DB0D8}" destId="{0BCCB815-BA3F-4EE9-B545-502AF382F79E}" srcOrd="0" destOrd="0" presId="urn:microsoft.com/office/officeart/2005/8/layout/radial5"/>
    <dgm:cxn modelId="{48307E08-D659-42D0-95E4-778D3029DC28}" type="presParOf" srcId="{BD0686BF-786B-4673-98CA-E0B0E1A52E89}" destId="{A1A98309-9245-4CAE-AF72-C369C6F9C76A}" srcOrd="8" destOrd="0" presId="urn:microsoft.com/office/officeart/2005/8/layout/radial5"/>
    <dgm:cxn modelId="{E7B2F925-10A4-427D-A521-FCC05D093BE3}" type="presParOf" srcId="{BD0686BF-786B-4673-98CA-E0B0E1A52E89}" destId="{DB99EA09-1180-4AD6-AD0F-752BCEAD8C45}" srcOrd="9" destOrd="0" presId="urn:microsoft.com/office/officeart/2005/8/layout/radial5"/>
    <dgm:cxn modelId="{06E71558-6D7D-413E-86D8-E4BF592143D5}" type="presParOf" srcId="{DB99EA09-1180-4AD6-AD0F-752BCEAD8C45}" destId="{B63DB236-8F3E-4C9D-9850-362980CAE390}" srcOrd="0" destOrd="0" presId="urn:microsoft.com/office/officeart/2005/8/layout/radial5"/>
    <dgm:cxn modelId="{F7BE1E18-6CCA-4C11-98BA-06D2B90415C9}" type="presParOf" srcId="{BD0686BF-786B-4673-98CA-E0B0E1A52E89}" destId="{0E6E1601-E260-45D2-9C85-238C57494633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CF478-1B21-420C-8A8B-37A7A4B0644E}">
      <dsp:nvSpPr>
        <dsp:cNvPr id="0" name=""/>
        <dsp:cNvSpPr/>
      </dsp:nvSpPr>
      <dsp:spPr>
        <a:xfrm>
          <a:off x="2918414" y="2664318"/>
          <a:ext cx="1701436" cy="1701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Типы проектов</a:t>
          </a:r>
          <a:endParaRPr lang="ru-RU" sz="2100" kern="1200" dirty="0"/>
        </a:p>
      </dsp:txBody>
      <dsp:txXfrm>
        <a:off x="3167584" y="2913488"/>
        <a:ext cx="1203096" cy="1203096"/>
      </dsp:txXfrm>
    </dsp:sp>
    <dsp:sp modelId="{9271D73C-9F05-469D-AE41-17615225AD80}">
      <dsp:nvSpPr>
        <dsp:cNvPr id="0" name=""/>
        <dsp:cNvSpPr/>
      </dsp:nvSpPr>
      <dsp:spPr>
        <a:xfrm rot="16232068">
          <a:off x="3605071" y="2054871"/>
          <a:ext cx="349967" cy="578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657076" y="2223062"/>
        <a:ext cx="244977" cy="347092"/>
      </dsp:txXfrm>
    </dsp:sp>
    <dsp:sp modelId="{79347042-8993-48C8-AFC9-3513A4A8F197}">
      <dsp:nvSpPr>
        <dsp:cNvPr id="0" name=""/>
        <dsp:cNvSpPr/>
      </dsp:nvSpPr>
      <dsp:spPr>
        <a:xfrm>
          <a:off x="1703736" y="-3054"/>
          <a:ext cx="4177705" cy="2007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pc="-100" baseline="0" dirty="0" smtClean="0"/>
            <a:t>Исследовательский</a:t>
          </a:r>
          <a:endParaRPr lang="ru-RU" sz="2200" kern="1200" spc="-100" baseline="0" dirty="0"/>
        </a:p>
      </dsp:txBody>
      <dsp:txXfrm>
        <a:off x="2315547" y="290884"/>
        <a:ext cx="2954083" cy="1419257"/>
      </dsp:txXfrm>
    </dsp:sp>
    <dsp:sp modelId="{2AA9ED6E-7168-4534-A4D9-E5DAD0A81D85}">
      <dsp:nvSpPr>
        <dsp:cNvPr id="0" name=""/>
        <dsp:cNvSpPr/>
      </dsp:nvSpPr>
      <dsp:spPr>
        <a:xfrm rot="20296523">
          <a:off x="4598080" y="2873505"/>
          <a:ext cx="110407" cy="578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599256" y="2995333"/>
        <a:ext cx="77285" cy="347092"/>
      </dsp:txXfrm>
    </dsp:sp>
    <dsp:sp modelId="{3EB98E70-4AA1-4AE8-A466-B4A585B65407}">
      <dsp:nvSpPr>
        <dsp:cNvPr id="0" name=""/>
        <dsp:cNvSpPr/>
      </dsp:nvSpPr>
      <dsp:spPr>
        <a:xfrm>
          <a:off x="4416313" y="1755200"/>
          <a:ext cx="3268951" cy="1701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Практико-ориентированный</a:t>
          </a:r>
          <a:endParaRPr lang="ru-RU" sz="1800" kern="1200" dirty="0"/>
        </a:p>
      </dsp:txBody>
      <dsp:txXfrm>
        <a:off x="4895040" y="2004370"/>
        <a:ext cx="2311497" cy="1203096"/>
      </dsp:txXfrm>
    </dsp:sp>
    <dsp:sp modelId="{5FCE5152-3FE7-4724-9A8B-0B701B71A738}">
      <dsp:nvSpPr>
        <dsp:cNvPr id="0" name=""/>
        <dsp:cNvSpPr/>
      </dsp:nvSpPr>
      <dsp:spPr>
        <a:xfrm rot="2510515">
          <a:off x="4479340" y="3836681"/>
          <a:ext cx="190957" cy="578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486644" y="3933272"/>
        <a:ext cx="133670" cy="347092"/>
      </dsp:txXfrm>
    </dsp:sp>
    <dsp:sp modelId="{1FA65139-3865-4919-AFDC-83ACC7515528}">
      <dsp:nvSpPr>
        <dsp:cNvPr id="0" name=""/>
        <dsp:cNvSpPr/>
      </dsp:nvSpPr>
      <dsp:spPr>
        <a:xfrm>
          <a:off x="3869714" y="4206140"/>
          <a:ext cx="3242630" cy="1701436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Социальный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44586" y="4455310"/>
        <a:ext cx="2292886" cy="1203096"/>
      </dsp:txXfrm>
    </dsp:sp>
    <dsp:sp modelId="{4E20001A-C022-4904-B7C7-7A35113DB0D8}">
      <dsp:nvSpPr>
        <dsp:cNvPr id="0" name=""/>
        <dsp:cNvSpPr/>
      </dsp:nvSpPr>
      <dsp:spPr>
        <a:xfrm rot="8599932">
          <a:off x="2832358" y="3846479"/>
          <a:ext cx="206160" cy="578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2888086" y="3943710"/>
        <a:ext cx="144312" cy="347092"/>
      </dsp:txXfrm>
    </dsp:sp>
    <dsp:sp modelId="{A1A98309-9245-4CAE-AF72-C369C6F9C76A}">
      <dsp:nvSpPr>
        <dsp:cNvPr id="0" name=""/>
        <dsp:cNvSpPr/>
      </dsp:nvSpPr>
      <dsp:spPr>
        <a:xfrm>
          <a:off x="0" y="4123850"/>
          <a:ext cx="3617440" cy="1701436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Творческий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29762" y="4373020"/>
        <a:ext cx="2557916" cy="1203096"/>
      </dsp:txXfrm>
    </dsp:sp>
    <dsp:sp modelId="{DB99EA09-1180-4AD6-AD0F-752BCEAD8C45}">
      <dsp:nvSpPr>
        <dsp:cNvPr id="0" name=""/>
        <dsp:cNvSpPr/>
      </dsp:nvSpPr>
      <dsp:spPr>
        <a:xfrm rot="12248306">
          <a:off x="2796464" y="2822864"/>
          <a:ext cx="147059" cy="5784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2838653" y="2947583"/>
        <a:ext cx="102941" cy="347092"/>
      </dsp:txXfrm>
    </dsp:sp>
    <dsp:sp modelId="{0E6E1601-E260-45D2-9C85-238C57494633}">
      <dsp:nvSpPr>
        <dsp:cNvPr id="0" name=""/>
        <dsp:cNvSpPr/>
      </dsp:nvSpPr>
      <dsp:spPr>
        <a:xfrm>
          <a:off x="-73134" y="1656187"/>
          <a:ext cx="3185224" cy="1701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Информационный</a:t>
          </a:r>
          <a:endParaRPr lang="ru-RU" sz="2000" kern="1200" dirty="0"/>
        </a:p>
      </dsp:txBody>
      <dsp:txXfrm>
        <a:off x="393331" y="1905357"/>
        <a:ext cx="2252294" cy="1203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72A3E-53D4-4DD2-8A6B-6C97D3B1D528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53B9B-CDA7-4CA6-92E1-9B140398A8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8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0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429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25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217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85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762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41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4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9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4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22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16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56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4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99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6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12192000" cy="51125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Методические рекомендации по ВЫПОЛНЕНИЮ</a:t>
            </a:r>
            <a:b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ИНДИВИДУАЛЬНОГО ПРОЕКТА</a:t>
            </a:r>
            <a:b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(в рамках общеобразовательных дисциплин)</a:t>
            </a:r>
            <a:endParaRPr lang="ru-RU" b="1" i="1" dirty="0">
              <a:solidFill>
                <a:srgbClr val="160D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368" y="188640"/>
            <a:ext cx="11449272" cy="64087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Обучающийся </a:t>
            </a:r>
            <a:endParaRPr lang="ru-RU" sz="2800" dirty="0" smtClean="0"/>
          </a:p>
          <a:p>
            <a:r>
              <a:rPr lang="ru-RU" sz="2800" i="1" dirty="0" smtClean="0">
                <a:latin typeface="Arial Black" panose="020B0A04020102020204" pitchFamily="34" charset="0"/>
              </a:rPr>
              <a:t>имеет право: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 lvl="0"/>
            <a:r>
              <a:rPr lang="ru-RU" sz="2800" dirty="0" smtClean="0"/>
              <a:t>на консультацию и информационную поддержку руководителя на любом этапе выполнения индивидуального проекта</a:t>
            </a:r>
          </a:p>
          <a:p>
            <a:pPr lvl="0"/>
            <a:r>
              <a:rPr lang="ru-RU" sz="2800" dirty="0" smtClean="0"/>
              <a:t>использовать для выполнения индивидуального образовательного проекта ресурсы университета.</a:t>
            </a:r>
          </a:p>
          <a:p>
            <a:r>
              <a:rPr lang="ru-RU" sz="2800" i="1" dirty="0" smtClean="0">
                <a:latin typeface="Arial Black" panose="020B0A04020102020204" pitchFamily="34" charset="0"/>
              </a:rPr>
              <a:t>должен: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 lvl="0"/>
            <a:r>
              <a:rPr lang="ru-RU" sz="2800" dirty="0" smtClean="0"/>
              <a:t>выбрать тему индивидуального проекта</a:t>
            </a:r>
          </a:p>
          <a:p>
            <a:pPr lvl="0"/>
            <a:r>
              <a:rPr lang="ru-RU" sz="2800" dirty="0" smtClean="0"/>
              <a:t>посещать консультации</a:t>
            </a:r>
          </a:p>
          <a:p>
            <a:pPr lvl="0"/>
            <a:r>
              <a:rPr lang="ru-RU" sz="2800" dirty="0" smtClean="0"/>
              <a:t>ответственно относиться к требованиям и рекомендациям руководителя индивидуального проекта</a:t>
            </a:r>
          </a:p>
          <a:p>
            <a:pPr lvl="0"/>
            <a:r>
              <a:rPr lang="ru-RU" sz="2800" dirty="0" smtClean="0"/>
              <a:t>подготовить проект и публично его защитить</a:t>
            </a:r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1424" y="1988840"/>
            <a:ext cx="11089232" cy="39213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за внимание!</a:t>
            </a:r>
            <a:endParaRPr lang="ru-RU" sz="8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latin typeface="Arial Black" panose="020B0A04020102020204" pitchFamily="34" charset="0"/>
              </a:rPr>
              <a:t>Методические указания для студентов по выполнению индивидуального </a:t>
            </a:r>
            <a:r>
              <a:rPr lang="ru-RU" sz="3200" dirty="0" smtClean="0">
                <a:latin typeface="Arial Black" panose="020B0A04020102020204" pitchFamily="34" charset="0"/>
              </a:rPr>
              <a:t>проекта</a:t>
            </a:r>
            <a:endParaRPr lang="ru-RU" sz="3200" dirty="0">
              <a:latin typeface="Arial Black" panose="020B0A04020102020204" pitchFamily="34" charset="0"/>
            </a:endParaRPr>
          </a:p>
          <a:p>
            <a:r>
              <a:rPr lang="ru-RU" sz="2800" dirty="0"/>
              <a:t>Индивидуальный проект представляет собой особую форму организации деятельности обучающихся (учебное исследование или учебный проект). </a:t>
            </a:r>
          </a:p>
          <a:p>
            <a:r>
              <a:rPr lang="ru-RU" sz="2800" dirty="0"/>
              <a:t>Индивидуальный проект выполняется обучающимся в рамках одного или нескольких учебных предметов с целью продемонстрировать свои достижения в самостоятельном освоении содержания и методов избранных областей знаний и/или видов деятельности и способность проектировать и осуществлять целесообразную и результативную деятельность (учебно-познавательную, конструкторскую, социальную, художественно-творческую). </a:t>
            </a:r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ru-RU" sz="2800" dirty="0"/>
              <a:t>Индивидуальный проект является основным объектом оценки универсальных учебных действий (предметных, метапредметных и личностных результатов), сформированных у обучающихся в ходе освоения образовательных программ по учебным предметам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Результаты выполнения индивидуального проекта должны отражать</a:t>
            </a:r>
            <a:r>
              <a:rPr lang="ru-RU" sz="2800" dirty="0" smtClean="0"/>
              <a:t>: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 smtClean="0"/>
              <a:t>сформированность </a:t>
            </a:r>
            <a:r>
              <a:rPr lang="ru-RU" sz="2800" dirty="0"/>
              <a:t>навыков коммуникативной, учебно-исследовательской деятельности, критического </a:t>
            </a:r>
            <a:r>
              <a:rPr lang="ru-RU" sz="2800" dirty="0" smtClean="0"/>
              <a:t>мышления</a:t>
            </a:r>
            <a:endParaRPr lang="ru-RU" sz="2800" dirty="0"/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способность </a:t>
            </a:r>
            <a:r>
              <a:rPr lang="ru-RU" sz="2800" dirty="0"/>
              <a:t>к инновационной, аналитической, творческой, интеллектуальной </a:t>
            </a:r>
            <a:r>
              <a:rPr lang="ru-RU" sz="2800" dirty="0" smtClean="0"/>
              <a:t>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сформированность </a:t>
            </a:r>
            <a:r>
              <a:rPr lang="ru-RU" sz="2400" dirty="0"/>
              <a:t>навыков проектной деятельности, а также самостоятельного применения приобретенных знаний и способов действий при решении различных задач, используя знания одного или нескольких учебных предметов или предметных </a:t>
            </a:r>
            <a:r>
              <a:rPr lang="ru-RU" sz="2400" dirty="0" smtClean="0"/>
              <a:t>областей</a:t>
            </a:r>
          </a:p>
          <a:p>
            <a:pPr marL="0" lv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способность постановки цели и формулирования гипотезы исследования, планирования работы, отбора и интерпретации необходимой информации, структурирования аргументации результатов исследования на основе собранных данных, презентации </a:t>
            </a:r>
            <a:r>
              <a:rPr lang="ru-RU" sz="2400" dirty="0" smtClean="0"/>
              <a:t>результатов </a:t>
            </a:r>
          </a:p>
          <a:p>
            <a:pPr marL="0" lvl="0" indent="0">
              <a:buNone/>
            </a:pPr>
            <a:endParaRPr lang="ru-RU" sz="2400" dirty="0"/>
          </a:p>
          <a:p>
            <a:r>
              <a:rPr lang="ru-RU" sz="2400" dirty="0" smtClean="0"/>
              <a:t>Лучшие </a:t>
            </a:r>
            <a:r>
              <a:rPr lang="ru-RU" sz="2400" dirty="0"/>
              <a:t>проекты могут быть представлены на ежегодной </a:t>
            </a:r>
            <a:r>
              <a:rPr lang="ru-RU" sz="2400" dirty="0" smtClean="0"/>
              <a:t>научно-практической конференции, </a:t>
            </a:r>
            <a:r>
              <a:rPr lang="ru-RU" sz="2400" dirty="0"/>
              <a:t>участвовать в открытых научно-практических конференциях различного уровня; изданы отдельным сборником.</a:t>
            </a:r>
          </a:p>
          <a:p>
            <a:pPr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5872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336" y="1772815"/>
            <a:ext cx="11953328" cy="396044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300" dirty="0" smtClean="0">
                <a:latin typeface="Arial Black" panose="020B0A04020102020204" pitchFamily="34" charset="0"/>
              </a:rPr>
              <a:t>ВЫБОР </a:t>
            </a:r>
            <a:r>
              <a:rPr lang="ru-RU" sz="2300" dirty="0">
                <a:latin typeface="Arial Black" panose="020B0A04020102020204" pitchFamily="34" charset="0"/>
              </a:rPr>
              <a:t>ТЕМЫ И ТИПА ПРОЕКТА	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 smtClean="0">
                <a:latin typeface="Arial Black" panose="020B0A04020102020204" pitchFamily="34" charset="0"/>
              </a:rPr>
              <a:t>ЭТАПЫ </a:t>
            </a:r>
            <a:r>
              <a:rPr lang="ru-RU" sz="2300" dirty="0">
                <a:latin typeface="Arial Black" panose="020B0A04020102020204" pitchFamily="34" charset="0"/>
              </a:rPr>
              <a:t>РАБОТЫ НАД ПРОЕКТОМ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>
                <a:latin typeface="Arial Black" panose="020B0A04020102020204" pitchFamily="34" charset="0"/>
              </a:rPr>
              <a:t>СОСТАВ, СТРУКТУРА И </a:t>
            </a:r>
            <a:r>
              <a:rPr lang="ru-RU" sz="2300" dirty="0" smtClean="0">
                <a:latin typeface="Arial Black" panose="020B0A04020102020204" pitchFamily="34" charset="0"/>
              </a:rPr>
              <a:t>СОДЕРЖАНИЕ ОСНОВНЫХ </a:t>
            </a:r>
            <a:r>
              <a:rPr lang="ru-RU" sz="2300" dirty="0">
                <a:latin typeface="Arial Black" panose="020B0A04020102020204" pitchFamily="34" charset="0"/>
              </a:rPr>
              <a:t>ЭЛЕМЕНТОВ ИНДИВИДУАЛЬНОГО ПРОЕКТА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>
                <a:latin typeface="Arial Black" panose="020B0A04020102020204" pitchFamily="34" charset="0"/>
              </a:rPr>
              <a:t>ОФОРМЛЕНИЕ ИНДИВИДУАЛЬНОГО ПРОЕКТА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>
                <a:latin typeface="Arial Black" panose="020B0A04020102020204" pitchFamily="34" charset="0"/>
              </a:rPr>
              <a:t>ПОДГОТОВКА ИНДИВИДУАЛЬНОГО ПРОЕКТА К ЗАЩИТЕ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>
                <a:latin typeface="Arial Black" panose="020B0A04020102020204" pitchFamily="34" charset="0"/>
              </a:rPr>
              <a:t>КРИТЕРИИ ОЦЕНКИ ИНДИВИДУАЛЬНОГО </a:t>
            </a:r>
            <a:r>
              <a:rPr lang="ru-RU" sz="2300" dirty="0" smtClean="0">
                <a:latin typeface="Arial Black" panose="020B0A04020102020204" pitchFamily="34" charset="0"/>
              </a:rPr>
              <a:t>ПРОЕКТА</a:t>
            </a:r>
            <a:endParaRPr lang="ru-RU" sz="23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576" y="188640"/>
            <a:ext cx="468052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проектов</a:t>
            </a:r>
            <a:endParaRPr lang="ru-RU" b="1" dirty="0">
              <a:solidFill>
                <a:srgbClr val="160D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8097416"/>
              </p:ext>
            </p:extLst>
          </p:nvPr>
        </p:nvGraphicFramePr>
        <p:xfrm>
          <a:off x="0" y="836712"/>
          <a:ext cx="7608168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7320136" y="116632"/>
            <a:ext cx="487186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600" b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Продукты проектов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64152" y="1268761"/>
            <a:ext cx="4727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письменная работа </a:t>
            </a:r>
            <a:r>
              <a:rPr lang="ru-RU" sz="2000" dirty="0">
                <a:latin typeface="Arial Black" panose="020B0A04020102020204" pitchFamily="34" charset="0"/>
              </a:rPr>
              <a:t>(аналитические материалы, обзорные материалы, отчёты о проведённых исследованиях, стендовый доклад, пособие, сборник упражнений, практикум и др</a:t>
            </a:r>
            <a:r>
              <a:rPr lang="ru-RU" sz="2000" dirty="0" smtClean="0">
                <a:latin typeface="Arial Black" panose="020B0A04020102020204" pitchFamily="34" charset="0"/>
              </a:rPr>
              <a:t>.)</a:t>
            </a:r>
          </a:p>
          <a:p>
            <a:pPr marL="174625" indent="-174625">
              <a:buFont typeface="Arial" pitchFamily="34" charset="0"/>
              <a:buChar char="•"/>
            </a:pPr>
            <a:endParaRPr lang="ru-RU" sz="2000" dirty="0">
              <a:latin typeface="Arial Black" panose="020B0A04020102020204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r>
              <a:rPr lang="ru-RU" sz="2000" b="1" i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творческая </a:t>
            </a:r>
            <a:r>
              <a:rPr lang="ru-RU" sz="2000" b="1" i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работа </a:t>
            </a:r>
            <a:r>
              <a:rPr lang="ru-RU" sz="2000" dirty="0">
                <a:latin typeface="Arial Black" panose="020B0A04020102020204" pitchFamily="34" charset="0"/>
              </a:rPr>
              <a:t>(инсценировки, </a:t>
            </a:r>
            <a:r>
              <a:rPr lang="ru-RU" sz="2000" dirty="0" smtClean="0">
                <a:latin typeface="Arial Black" panose="020B0A04020102020204" pitchFamily="34" charset="0"/>
              </a:rPr>
              <a:t>сценарии, </a:t>
            </a:r>
            <a:r>
              <a:rPr lang="ru-RU" sz="2000" dirty="0">
                <a:latin typeface="Arial Black" panose="020B0A04020102020204" pitchFamily="34" charset="0"/>
              </a:rPr>
              <a:t>экскурсии, </a:t>
            </a:r>
            <a:r>
              <a:rPr lang="ru-RU" sz="2000" dirty="0" smtClean="0">
                <a:latin typeface="Arial Black" panose="020B0A04020102020204" pitchFamily="34" charset="0"/>
              </a:rPr>
              <a:t>компьютерная анимация, видеофильм </a:t>
            </a:r>
            <a:r>
              <a:rPr lang="ru-RU" sz="2000" dirty="0">
                <a:latin typeface="Arial Black" panose="020B0A04020102020204" pitchFamily="34" charset="0"/>
              </a:rPr>
              <a:t>и др</a:t>
            </a:r>
            <a:r>
              <a:rPr lang="ru-RU" sz="2000" dirty="0" smtClean="0">
                <a:latin typeface="Arial Black" panose="020B0A04020102020204" pitchFamily="34" charset="0"/>
              </a:rPr>
              <a:t>.</a:t>
            </a:r>
          </a:p>
          <a:p>
            <a:endParaRPr lang="ru-RU" sz="2000" dirty="0">
              <a:latin typeface="Arial Black" panose="020B0A04020102020204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материальный </a:t>
            </a:r>
            <a:r>
              <a:rPr lang="ru-RU" sz="2000" b="1" i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объект</a:t>
            </a:r>
            <a:r>
              <a:rPr lang="ru-RU" sz="2000" dirty="0" smtClean="0">
                <a:latin typeface="Arial Black" panose="020B0A04020102020204" pitchFamily="34" charset="0"/>
              </a:rPr>
              <a:t>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ru-RU" sz="2000" dirty="0" smtClean="0">
                <a:latin typeface="Arial Black" panose="020B0A04020102020204" pitchFamily="34" charset="0"/>
              </a:rPr>
              <a:t>макет</a:t>
            </a:r>
            <a:r>
              <a:rPr lang="ru-RU" sz="2000" dirty="0">
                <a:latin typeface="Arial Black" panose="020B0A04020102020204" pitchFamily="34" charset="0"/>
              </a:rPr>
              <a:t>, </a:t>
            </a:r>
            <a:endParaRPr lang="ru-RU" sz="2000" dirty="0" smtClean="0">
              <a:latin typeface="Arial Black" panose="020B0A04020102020204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ru-RU" sz="2000" dirty="0" smtClean="0">
                <a:latin typeface="Arial Black" panose="020B0A04020102020204" pitchFamily="34" charset="0"/>
              </a:rPr>
              <a:t>иное </a:t>
            </a:r>
            <a:r>
              <a:rPr lang="ru-RU" sz="2000" dirty="0">
                <a:latin typeface="Arial Black" panose="020B0A04020102020204" pitchFamily="34" charset="0"/>
              </a:rPr>
              <a:t>конструкторское </a:t>
            </a:r>
            <a:r>
              <a:rPr lang="ru-RU" sz="2000" dirty="0" smtClean="0">
                <a:latin typeface="Arial Black" panose="020B0A04020102020204" pitchFamily="34" charset="0"/>
              </a:rPr>
              <a:t>изделие</a:t>
            </a:r>
            <a:endParaRPr lang="ru-RU" sz="20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591739"/>
              </p:ext>
            </p:extLst>
          </p:nvPr>
        </p:nvGraphicFramePr>
        <p:xfrm>
          <a:off x="119336" y="836712"/>
          <a:ext cx="11809311" cy="5956962"/>
        </p:xfrm>
        <a:graphic>
          <a:graphicData uri="http://schemas.openxmlformats.org/drawingml/2006/table">
            <a:tbl>
              <a:tblPr/>
              <a:tblGrid>
                <a:gridCol w="2785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7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43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Этапы</a:t>
                      </a: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Виды деятельности</a:t>
                      </a: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spc="-3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Планируемая дата исполнения</a:t>
                      </a:r>
                      <a:endParaRPr lang="ru-RU" sz="160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spc="-3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  <a:br>
                        <a:rPr lang="ru-RU" sz="1600" b="1" spc="-3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spc="-3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Подпись </a:t>
                      </a:r>
                      <a:r>
                        <a:rPr lang="ru-RU" sz="1600" b="1" spc="-30" dirty="0" smtClean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руководителя</a:t>
                      </a: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1. Подготовка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Black" panose="020B0A04020102020204" pitchFamily="34" charset="0"/>
                          <a:ea typeface="Calibri"/>
                          <a:cs typeface="Times New Roman" pitchFamily="18" charset="0"/>
                        </a:rPr>
                        <a:t>Выбор темы индивидуального проекта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Ноябрь 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2. Планирование работы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Формулировка цели, задач, которые следует решить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Выбор средств и методов решения задач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Определение последовательности и сроков работ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Январь 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16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3. Процесс проектирования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Самостоятельная работа над проектом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Январь -март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Оформление проекта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Март – апрель 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58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4. Итог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Подготовка к защите проекта:</a:t>
                      </a: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-оформление презентации</a:t>
                      </a: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и паспорта проекта</a:t>
                      </a: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- подготовка текста выступления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Апрель 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Защита проекта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anose="020B0A04020102020204" pitchFamily="34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anose="020B0A04020102020204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812" marR="58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67608" y="11663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5640" y="188640"/>
            <a:ext cx="7632848" cy="7200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проекта</a:t>
            </a:r>
            <a:endParaRPr lang="ru-RU" b="1" dirty="0">
              <a:solidFill>
                <a:srgbClr val="160D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1384" y="1124745"/>
            <a:ext cx="9659416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Титульный лист</a:t>
            </a:r>
          </a:p>
          <a:p>
            <a:r>
              <a:rPr lang="ru-RU" sz="2800" dirty="0" smtClean="0"/>
              <a:t>Содержание</a:t>
            </a:r>
          </a:p>
          <a:p>
            <a:r>
              <a:rPr lang="ru-RU" sz="2800" dirty="0" smtClean="0"/>
              <a:t>Введение</a:t>
            </a:r>
          </a:p>
          <a:p>
            <a:r>
              <a:rPr lang="ru-RU" sz="2800" dirty="0" smtClean="0"/>
              <a:t>Основная часть </a:t>
            </a:r>
          </a:p>
          <a:p>
            <a:r>
              <a:rPr lang="ru-RU" sz="2800" dirty="0" smtClean="0"/>
              <a:t>Заключение </a:t>
            </a:r>
          </a:p>
          <a:p>
            <a:r>
              <a:rPr lang="ru-RU" sz="2800" dirty="0" smtClean="0"/>
              <a:t>Список информационных источников</a:t>
            </a:r>
          </a:p>
          <a:p>
            <a:r>
              <a:rPr lang="ru-RU" sz="2800" dirty="0" smtClean="0"/>
              <a:t>Приложения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55640" y="5805265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60D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ОФОРМЛЕНИЮ СООТВЕТСТВУЮТ ТРЕБОВАНИЯМ К ВЫПОЛНЕНИЮ КУРСОВОГО ПРОЕКТА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10225136" cy="72008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ПРАВА И ОБЯЗАННОСТИ СТОРОН</a:t>
            </a:r>
            <a:endParaRPr lang="ru-RU" b="1" dirty="0">
              <a:solidFill>
                <a:srgbClr val="160D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336" y="1124745"/>
            <a:ext cx="11881320" cy="5616623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/>
              <a:t>Руководитель индивидуального проекта</a:t>
            </a:r>
            <a:r>
              <a:rPr lang="ru-RU" sz="8000" dirty="0"/>
              <a:t> </a:t>
            </a:r>
          </a:p>
          <a:p>
            <a:r>
              <a:rPr lang="ru-RU" sz="8000" i="1" dirty="0">
                <a:latin typeface="Arial Black" panose="020B0A04020102020204" pitchFamily="34" charset="0"/>
              </a:rPr>
              <a:t>должен:</a:t>
            </a:r>
            <a:endParaRPr lang="ru-RU" sz="8000" dirty="0">
              <a:latin typeface="Arial Black" panose="020B0A04020102020204" pitchFamily="34" charset="0"/>
            </a:endParaRPr>
          </a:p>
          <a:p>
            <a:pPr lvl="0"/>
            <a:r>
              <a:rPr lang="ru-RU" sz="8000" dirty="0"/>
              <a:t>совместно с обучающимся определить тему и план работы по индивидуальному проекту;</a:t>
            </a:r>
          </a:p>
          <a:p>
            <a:pPr lvl="0"/>
            <a:r>
              <a:rPr lang="ru-RU" sz="8000" dirty="0"/>
              <a:t>совместно с обучающимся определить цель работы, этапы, сроки, методы работы, источники необходимой информации;</a:t>
            </a:r>
          </a:p>
          <a:p>
            <a:pPr lvl="0"/>
            <a:r>
              <a:rPr lang="ru-RU" sz="8000" dirty="0"/>
              <a:t>оказывать помощь обучающемуся по вопросам планирования, методики, формирования и представления результатов исследования;</a:t>
            </a:r>
            <a:r>
              <a:rPr lang="ru-RU" sz="8000" b="1" dirty="0"/>
              <a:t> </a:t>
            </a:r>
            <a:endParaRPr lang="ru-RU" sz="8000" dirty="0"/>
          </a:p>
          <a:p>
            <a:pPr lvl="0"/>
            <a:r>
              <a:rPr lang="ru-RU" sz="8000" dirty="0"/>
              <a:t>контролировать выполнение обучающимся плана работы по выполнению индивидуального образовательного проекта;</a:t>
            </a:r>
          </a:p>
          <a:p>
            <a:r>
              <a:rPr lang="ru-RU" sz="8000" i="1" dirty="0">
                <a:latin typeface="Arial Black" panose="020B0A04020102020204" pitchFamily="34" charset="0"/>
              </a:rPr>
              <a:t>имеет право:</a:t>
            </a:r>
            <a:endParaRPr lang="ru-RU" sz="8000" dirty="0">
              <a:latin typeface="Arial Black" panose="020B0A04020102020204" pitchFamily="34" charset="0"/>
            </a:endParaRPr>
          </a:p>
          <a:p>
            <a:pPr lvl="0"/>
            <a:r>
              <a:rPr lang="ru-RU" sz="8000" dirty="0"/>
              <a:t>требовать от обучающего своевременного и качественного выполнения работы;</a:t>
            </a:r>
          </a:p>
          <a:p>
            <a:pPr lvl="0"/>
            <a:r>
              <a:rPr lang="ru-RU" sz="8000" dirty="0"/>
              <a:t>использовать в своей работе имеющиеся </a:t>
            </a:r>
            <a:r>
              <a:rPr lang="ru-RU" sz="8000" dirty="0" smtClean="0"/>
              <a:t>информационные </a:t>
            </a:r>
            <a:r>
              <a:rPr lang="ru-RU" sz="8000" dirty="0"/>
              <a:t>ресурсы;</a:t>
            </a:r>
          </a:p>
          <a:p>
            <a:pPr lvl="0"/>
            <a:r>
              <a:rPr lang="ru-RU" sz="8000" dirty="0"/>
              <a:t>обращаться к администрации </a:t>
            </a:r>
            <a:r>
              <a:rPr lang="ru-RU" sz="8000" dirty="0" smtClean="0"/>
              <a:t>в </a:t>
            </a:r>
            <a:r>
              <a:rPr lang="ru-RU" sz="8000" dirty="0"/>
              <a:t>случае систематического несоблюдения сроков реализации плана индивидуального проекта.</a:t>
            </a:r>
          </a:p>
          <a:p>
            <a:r>
              <a:rPr lang="ru-RU" sz="8000" i="1" dirty="0"/>
              <a:t> </a:t>
            </a:r>
            <a:endParaRPr lang="ru-RU" sz="8000" dirty="0"/>
          </a:p>
          <a:p>
            <a:endParaRPr lang="ru-RU" sz="5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567</Words>
  <Application>Microsoft Office PowerPoint</Application>
  <PresentationFormat>Широкоэкранный</PresentationFormat>
  <Paragraphs>96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Bookman Old Style</vt:lpstr>
      <vt:lpstr>Calibri</vt:lpstr>
      <vt:lpstr>Times New Roman</vt:lpstr>
      <vt:lpstr>Trebuchet MS</vt:lpstr>
      <vt:lpstr>Wingdings 3</vt:lpstr>
      <vt:lpstr>Аспект</vt:lpstr>
      <vt:lpstr>Методические рекомендации по ВЫПОЛНЕНИЮ ИНДИВИДУАЛЬНОГО ПРОЕКТА (в рамках общеобразовательных дисциплин)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проектов</vt:lpstr>
      <vt:lpstr>Презентация PowerPoint</vt:lpstr>
      <vt:lpstr>Структура проекта</vt:lpstr>
      <vt:lpstr>ПРАВА И ОБЯЗАННОСТИ СТОРОН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Выполнение индивидуального проекта</dc:title>
  <dc:creator>admin</dc:creator>
  <cp:lastModifiedBy>Хоронько Любовь Яковлевна</cp:lastModifiedBy>
  <cp:revision>18</cp:revision>
  <dcterms:modified xsi:type="dcterms:W3CDTF">2022-09-20T11:40:54Z</dcterms:modified>
</cp:coreProperties>
</file>